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1" r:id="rId2"/>
  </p:sldMasterIdLst>
  <p:notesMasterIdLst>
    <p:notesMasterId r:id="rId54"/>
  </p:notesMasterIdLst>
  <p:sldIdLst>
    <p:sldId id="256" r:id="rId3"/>
    <p:sldId id="422" r:id="rId4"/>
    <p:sldId id="355" r:id="rId5"/>
    <p:sldId id="480" r:id="rId6"/>
    <p:sldId id="423" r:id="rId7"/>
    <p:sldId id="379" r:id="rId8"/>
    <p:sldId id="392" r:id="rId9"/>
    <p:sldId id="472" r:id="rId10"/>
    <p:sldId id="474" r:id="rId11"/>
    <p:sldId id="431" r:id="rId12"/>
    <p:sldId id="382" r:id="rId13"/>
    <p:sldId id="388" r:id="rId14"/>
    <p:sldId id="424" r:id="rId15"/>
    <p:sldId id="425" r:id="rId16"/>
    <p:sldId id="465" r:id="rId17"/>
    <p:sldId id="326" r:id="rId18"/>
    <p:sldId id="292" r:id="rId19"/>
    <p:sldId id="279" r:id="rId20"/>
    <p:sldId id="281" r:id="rId21"/>
    <p:sldId id="411" r:id="rId22"/>
    <p:sldId id="479" r:id="rId23"/>
    <p:sldId id="469" r:id="rId24"/>
    <p:sldId id="257" r:id="rId25"/>
    <p:sldId id="264" r:id="rId26"/>
    <p:sldId id="475" r:id="rId27"/>
    <p:sldId id="442" r:id="rId28"/>
    <p:sldId id="476" r:id="rId29"/>
    <p:sldId id="477" r:id="rId30"/>
    <p:sldId id="367" r:id="rId31"/>
    <p:sldId id="462" r:id="rId32"/>
    <p:sldId id="463" r:id="rId33"/>
    <p:sldId id="464" r:id="rId34"/>
    <p:sldId id="266" r:id="rId35"/>
    <p:sldId id="466" r:id="rId36"/>
    <p:sldId id="412" r:id="rId37"/>
    <p:sldId id="337" r:id="rId38"/>
    <p:sldId id="473" r:id="rId39"/>
    <p:sldId id="446" r:id="rId40"/>
    <p:sldId id="368" r:id="rId41"/>
    <p:sldId id="377" r:id="rId42"/>
    <p:sldId id="304" r:id="rId43"/>
    <p:sldId id="461" r:id="rId44"/>
    <p:sldId id="459" r:id="rId45"/>
    <p:sldId id="451" r:id="rId46"/>
    <p:sldId id="452" r:id="rId47"/>
    <p:sldId id="455" r:id="rId48"/>
    <p:sldId id="448" r:id="rId49"/>
    <p:sldId id="406" r:id="rId50"/>
    <p:sldId id="410" r:id="rId51"/>
    <p:sldId id="478" r:id="rId52"/>
    <p:sldId id="41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CA"/>
    <a:srgbClr val="B1063A"/>
    <a:srgbClr val="F2F2F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6" autoAdjust="0"/>
    <p:restoredTop sz="83115" autoAdjust="0"/>
  </p:normalViewPr>
  <p:slideViewPr>
    <p:cSldViewPr snapToGrid="0">
      <p:cViewPr varScale="1">
        <p:scale>
          <a:sx n="47" d="100"/>
          <a:sy n="47" d="100"/>
        </p:scale>
        <p:origin x="7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731C8-6446-47EA-BC9C-E46554BA33F4}"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6E723-4A26-4D05-ADF7-EEFEE76B488B}" type="slidenum">
              <a:rPr lang="en-US" smtClean="0"/>
              <a:t>‹#›</a:t>
            </a:fld>
            <a:endParaRPr lang="en-US"/>
          </a:p>
        </p:txBody>
      </p:sp>
    </p:spTree>
    <p:extLst>
      <p:ext uri="{BB962C8B-B14F-4D97-AF65-F5344CB8AC3E}">
        <p14:creationId xmlns:p14="http://schemas.microsoft.com/office/powerpoint/2010/main" val="1102444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ooks.google.com/books?id=vtNWAAAAMAAJ&amp;pg=PA3"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i.org/10.1109/tse.1976.233837" TargetMode="External"/><Relationship Id="rId4" Type="http://schemas.openxmlformats.org/officeDocument/2006/relationships/hyperlink" Target="https://en.wikipedia.org/wiki/Digital_object_identifie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oeis.org/A003024/b003024.tx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SBN_(identifier)"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List_of_cognitive_biases#cite_note-6" TargetMode="External"/><Relationship Id="rId5" Type="http://schemas.openxmlformats.org/officeDocument/2006/relationships/hyperlink" Target="https://en.wikipedia.org/wiki/Gerd_Gigerenzer" TargetMode="External"/><Relationship Id="rId4" Type="http://schemas.openxmlformats.org/officeDocument/2006/relationships/hyperlink" Target="https://en.wikipedia.org/wiki/Special:BookSources/978-1-4051-1304-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asked: </a:t>
            </a:r>
          </a:p>
          <a:p>
            <a:endParaRPr lang="en-US" dirty="0"/>
          </a:p>
          <a:p>
            <a:r>
              <a:rPr lang="en-US" dirty="0"/>
              <a:t>Prof. P. - What about dynamic programming languages? More complex bugs would require more information for the programmer to understand the fault, e.g., internal states, type casting operations, race conditions, etc. I do not provide this information to programmers. However, I do not </a:t>
            </a:r>
          </a:p>
          <a:p>
            <a:r>
              <a:rPr lang="en-US" dirty="0"/>
              <a:t>What about different programming languages and context/methodology involved?</a:t>
            </a:r>
          </a:p>
          <a:p>
            <a:r>
              <a:rPr lang="en-US" dirty="0"/>
              <a:t>What about using synthetic bugs (fault injection)?</a:t>
            </a:r>
          </a:p>
          <a:p>
            <a:endParaRPr lang="en-US" dirty="0"/>
          </a:p>
          <a:p>
            <a:r>
              <a:rPr lang="en-US" dirty="0"/>
              <a:t>Prof. N – What about suggesting the correct line of code?</a:t>
            </a:r>
          </a:p>
          <a:p>
            <a:endParaRPr lang="en-US" dirty="0"/>
          </a:p>
          <a:p>
            <a:r>
              <a:rPr lang="en-US" dirty="0"/>
              <a:t>Prof. G – Could you include the cost and availability of recruitment? What is the difference between tasks that cover more or less lines of code? How do you handle it and how it affects predictions?</a:t>
            </a:r>
          </a:p>
          <a:p>
            <a:endParaRPr lang="en-US" dirty="0"/>
          </a:p>
          <a:p>
            <a:r>
              <a:rPr lang="en-US" dirty="0"/>
              <a:t>Be more </a:t>
            </a:r>
            <a:r>
              <a:rPr lang="en-US" b="1" dirty="0"/>
              <a:t>principled</a:t>
            </a:r>
            <a:r>
              <a:rPr lang="en-US" dirty="0"/>
              <a:t> on the reasons you give for certain models working and others not.</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1</a:t>
            </a:fld>
            <a:endParaRPr lang="en-US"/>
          </a:p>
        </p:txBody>
      </p:sp>
    </p:spTree>
    <p:extLst>
      <p:ext uri="{BB962C8B-B14F-4D97-AF65-F5344CB8AC3E}">
        <p14:creationId xmlns:p14="http://schemas.microsoft.com/office/powerpoint/2010/main" val="400953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10</a:t>
            </a:fld>
            <a:endParaRPr lang="en-US"/>
          </a:p>
        </p:txBody>
      </p:sp>
    </p:spTree>
    <p:extLst>
      <p:ext uri="{BB962C8B-B14F-4D97-AF65-F5344CB8AC3E}">
        <p14:creationId xmlns:p14="http://schemas.microsoft.com/office/powerpoint/2010/main" val="231887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reason to have multiple programmers executing the same task is to determine if there is a consensus among the different programmers about the importance of an issue.</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12</a:t>
            </a:fld>
            <a:endParaRPr lang="en-US"/>
          </a:p>
        </p:txBody>
      </p:sp>
    </p:spTree>
    <p:extLst>
      <p:ext uri="{BB962C8B-B14F-4D97-AF65-F5344CB8AC3E}">
        <p14:creationId xmlns:p14="http://schemas.microsoft.com/office/powerpoint/2010/main" val="4061859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13</a:t>
            </a:fld>
            <a:endParaRPr lang="en-US"/>
          </a:p>
        </p:txBody>
      </p:sp>
    </p:spTree>
    <p:extLst>
      <p:ext uri="{BB962C8B-B14F-4D97-AF65-F5344CB8AC3E}">
        <p14:creationId xmlns:p14="http://schemas.microsoft.com/office/powerpoint/2010/main" val="372384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DED14-5C91-4A8C-B43B-A192E9D71FC1}" type="slidenum">
              <a:rPr lang="en-US" smtClean="0"/>
              <a:t>15</a:t>
            </a:fld>
            <a:endParaRPr lang="en-US"/>
          </a:p>
        </p:txBody>
      </p:sp>
    </p:spTree>
    <p:extLst>
      <p:ext uri="{BB962C8B-B14F-4D97-AF65-F5344CB8AC3E}">
        <p14:creationId xmlns:p14="http://schemas.microsoft.com/office/powerpoint/2010/main" val="16609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1431 programmers who produced more than 8000 answers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8 bugs from 5 open-source projects </a:t>
            </a:r>
          </a:p>
          <a:p>
            <a:pPr lvl="2"/>
            <a:r>
              <a:rPr lang="en-US" dirty="0"/>
              <a:t>Apache Commons, Closure Compiler, </a:t>
            </a:r>
            <a:r>
              <a:rPr lang="en-US" dirty="0" err="1"/>
              <a:t>JFreeChart</a:t>
            </a:r>
            <a:r>
              <a:rPr lang="en-US" dirty="0"/>
              <a:t>, and </a:t>
            </a:r>
            <a:r>
              <a:rPr lang="en-US" dirty="0" err="1"/>
              <a:t>Joda</a:t>
            </a:r>
            <a:r>
              <a:rPr lang="en-US" dirty="0"/>
              <a:t> Time</a:t>
            </a:r>
          </a:p>
          <a:p>
            <a:pPr lvl="2"/>
            <a:endParaRPr lang="en-US" dirty="0"/>
          </a:p>
          <a:p>
            <a:pPr marL="342900" indent="-342900">
              <a:buFont typeface="Arial" panose="020B0604020202020204" pitchFamily="34" charset="0"/>
              <a:buChar char="•"/>
            </a:pPr>
            <a:r>
              <a:rPr lang="en-US" dirty="0"/>
              <a:t>129 questions instantiated for 8 the Java methods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Each worker answered 3 different questions per Java method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Collected 20 answers for each question</a:t>
            </a:r>
          </a:p>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16</a:t>
            </a:fld>
            <a:endParaRPr lang="en-US" dirty="0"/>
          </a:p>
        </p:txBody>
      </p:sp>
    </p:spTree>
    <p:extLst>
      <p:ext uri="{BB962C8B-B14F-4D97-AF65-F5344CB8AC3E}">
        <p14:creationId xmlns:p14="http://schemas.microsoft.com/office/powerpoint/2010/main" val="880570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Strange correlations: Duration, Confidence, Difficulty. There is either very week correlation or we could not detect it (ns)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first performed a correlation analysis to understand which features were significantly correlated to each other. Table below shows that only four pairs of features have medium (between 0.3 and 0.49) or high (between 0.50 and1.00) correlation values. The rest of feature pairs have low correlation or not significant ones (p-value&lt;0.05).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four correlation values are also intuitive. Answers with longer explanations (in characters) should have taken more minutes to be accomplished. Larger source code fragments also tend to be more complex. This makes sense because complexity was measured by counting the number of independent paths within the code fragment. (Cyclomatic Complexity [McCabe76]). Answers produced with less confidence were also considered more difficult (negative correlation). Finally, more experienced workers tend to be older (age).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McCabe (December 1976). </a:t>
            </a:r>
            <a:r>
              <a:rPr lang="en-US" sz="1200" b="0" i="0" u="none" strike="noStrike" kern="1200" dirty="0">
                <a:solidFill>
                  <a:schemeClr val="tx1"/>
                </a:solidFill>
                <a:effectLst/>
                <a:latin typeface="+mn-lt"/>
                <a:ea typeface="+mn-ea"/>
                <a:cs typeface="+mn-cs"/>
                <a:hlinkClick r:id="rId3"/>
              </a:rPr>
              <a:t>"A Complexity Measure"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IEEE Transactions on Software Engineering</a:t>
            </a:r>
            <a:r>
              <a:rPr lang="en-US" sz="1200" b="0" i="0" kern="1200" dirty="0">
                <a:solidFill>
                  <a:schemeClr val="tx1"/>
                </a:solidFill>
                <a:effectLst/>
                <a:latin typeface="+mn-lt"/>
                <a:ea typeface="+mn-ea"/>
                <a:cs typeface="+mn-cs"/>
              </a:rPr>
              <a:t>: 308–320. </a:t>
            </a:r>
            <a:r>
              <a:rPr lang="en-US" sz="1200" b="0" i="0" u="none" strike="noStrike" kern="1200" dirty="0">
                <a:solidFill>
                  <a:schemeClr val="tx1"/>
                </a:solidFill>
                <a:effectLst/>
                <a:latin typeface="+mn-lt"/>
                <a:ea typeface="+mn-ea"/>
                <a:cs typeface="+mn-cs"/>
                <a:hlinkClick r:id="rId4" tooltip="Digital object identifier"/>
              </a:rPr>
              <a:t>doi</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a:rPr>
              <a:t>10.1109/tse.1976.233837</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AFBC83-0849-47CB-939E-954F49D0C8AD}" type="slidenum">
              <a:rPr lang="en-US" smtClean="0"/>
              <a:t>18</a:t>
            </a:fld>
            <a:endParaRPr lang="en-US"/>
          </a:p>
        </p:txBody>
      </p:sp>
    </p:spTree>
    <p:extLst>
      <p:ext uri="{BB962C8B-B14F-4D97-AF65-F5344CB8AC3E}">
        <p14:creationId xmlns:p14="http://schemas.microsoft.com/office/powerpoint/2010/main" val="1768980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Two variables are independent when the value of one gives no information about the value of the other [</a:t>
            </a:r>
            <a:r>
              <a:rPr lang="en-US" sz="1800" dirty="0"/>
              <a:t>Altman &amp; Martin </a:t>
            </a:r>
            <a:r>
              <a:rPr lang="en-US" sz="1800" dirty="0" err="1"/>
              <a:t>Krzywinski</a:t>
            </a:r>
            <a:r>
              <a:rPr lang="en-US" sz="1800" dirty="0"/>
              <a:t> 2015]</a:t>
            </a:r>
            <a:endParaRPr lang="en-US" sz="1800" b="0" i="0" u="none" strike="noStrike" baseline="0" dirty="0">
              <a:latin typeface="MinionPro-Regular"/>
            </a:endParaRPr>
          </a:p>
          <a:p>
            <a:pPr algn="l"/>
            <a:endParaRPr lang="en-US" dirty="0"/>
          </a:p>
          <a:p>
            <a:pPr algn="l"/>
            <a:r>
              <a:rPr lang="en-US" sz="1800" b="0" i="0" u="none" strike="noStrike" baseline="0" dirty="0">
                <a:latin typeface="MinionPro-Regular"/>
              </a:rPr>
              <a:t>When measuring  multiple variables in a complex system, spurious associations can arise. Thus, association does not imply causation. Association consists of </a:t>
            </a:r>
            <a:r>
              <a:rPr lang="en-US" sz="1200" b="0" i="0" u="none" strike="noStrike" baseline="0" dirty="0">
                <a:latin typeface="MinionPro-Regular"/>
              </a:rPr>
              <a:t>[</a:t>
            </a:r>
            <a:r>
              <a:rPr lang="en-US" sz="1200" dirty="0"/>
              <a:t>Altman &amp; Martin </a:t>
            </a:r>
            <a:r>
              <a:rPr lang="en-US" sz="1200" dirty="0" err="1"/>
              <a:t>Krzywinski</a:t>
            </a:r>
            <a:r>
              <a:rPr lang="en-US" sz="1200" dirty="0"/>
              <a:t> 2015].</a:t>
            </a:r>
            <a:endParaRPr lang="en-US"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latin typeface="MinionPro-Regular"/>
              </a:rPr>
              <a:t>[</a:t>
            </a:r>
            <a:r>
              <a:rPr lang="en-US" sz="1200" b="1" dirty="0"/>
              <a:t>Altman &amp; Martin </a:t>
            </a:r>
            <a:r>
              <a:rPr lang="en-US" sz="1200" b="1" dirty="0" err="1"/>
              <a:t>Krzywinski</a:t>
            </a:r>
            <a:r>
              <a:rPr lang="en-US" sz="1200" b="1" dirty="0"/>
              <a:t> 2015] </a:t>
            </a:r>
            <a:r>
              <a:rPr lang="en-US" dirty="0"/>
              <a:t>Altman, Naomi, and Martin </a:t>
            </a:r>
            <a:r>
              <a:rPr lang="en-US" dirty="0" err="1"/>
              <a:t>Krzywinski</a:t>
            </a:r>
            <a:r>
              <a:rPr lang="en-US" dirty="0"/>
              <a:t>. "Association, correlation and causation." (2015): 899-900.</a:t>
            </a:r>
          </a:p>
          <a:p>
            <a:endParaRPr lang="en-US" b="1" dirty="0"/>
          </a:p>
          <a:p>
            <a:r>
              <a:rPr lang="en-US" dirty="0"/>
              <a:t>Note however, that we are actually interested in obtaining accurate answers. So, it also matters how each of these features compare in terms of their correlation with the frequency of correct answers. For that, we compute the correlation for the numeric features. For the non-numeric one, worker profession, we plotted the graph to show how accuracy varies from less to the most accurate profession.</a:t>
            </a:r>
          </a:p>
          <a:p>
            <a:endParaRPr lang="en-US" dirty="0"/>
          </a:p>
          <a:p>
            <a:r>
              <a:rPr lang="en-US" dirty="0"/>
              <a:t>Accuracy by individual answers aggregated by each feature can however be misleading. Take for instance, that explanation size is showed to be strongly inversely correlated with correct answer. Looking at the plot of correct answers by explanations sizes, we can see that the negative relation between the two variables resembles am asymptotic curve. The reason is that distribution of explanations sizes is right skewed, which could allow high values to distort the correlation measure. This can be seen in the chart with the long tail of explanations larger than 500 characters. </a:t>
            </a:r>
          </a:p>
          <a:p>
            <a:endParaRPr lang="en-US" dirty="0"/>
          </a:p>
          <a:p>
            <a:r>
              <a:rPr lang="en-US" dirty="0"/>
              <a:t>The conclusion is that feature selection is difficult to decide only by looking at one output variable to the whole data set. It is worth noting that accuracy is a biased measured for this data set because there are many negative instances (correct No answers) than positive instances (correct YES answers) as the table below shows. In other words, the probability of producing a correct answers by choosing not is 81%, while selecting YES has only 19% of being the correct choice. Moreover, since we are more interested in YES instances (where the fault is located) than NO instances, high accuracy does not imply that we got a large proportion of YES correctly. </a:t>
            </a:r>
          </a:p>
          <a:p>
            <a:endParaRPr lang="en-US" dirty="0"/>
          </a:p>
          <a:p>
            <a:r>
              <a:rPr lang="en-US" dirty="0"/>
              <a:t>The solution for that is to look used metrics that do not take into account the True Negatives (correct No’s) such as Precision and Recall. Precision measures the proportion of correct YES’s (True Positives) to wrong YES’s (True Positives + False Positives). Recall measures the proportion of correct YES’s (True Positives) to the total of expected correct YES’s (True Positives + False Negatives). </a:t>
            </a:r>
          </a:p>
          <a:p>
            <a:endParaRPr lang="en-US" dirty="0"/>
          </a:p>
        </p:txBody>
      </p:sp>
      <p:sp>
        <p:nvSpPr>
          <p:cNvPr id="4" name="Slide Number Placeholder 3"/>
          <p:cNvSpPr>
            <a:spLocks noGrp="1"/>
          </p:cNvSpPr>
          <p:nvPr>
            <p:ph type="sldNum" sz="quarter" idx="10"/>
          </p:nvPr>
        </p:nvSpPr>
        <p:spPr/>
        <p:txBody>
          <a:bodyPr/>
          <a:lstStyle/>
          <a:p>
            <a:fld id="{14AFBC83-0849-47CB-939E-954F49D0C8AD}" type="slidenum">
              <a:rPr lang="en-US" smtClean="0"/>
              <a:t>19</a:t>
            </a:fld>
            <a:endParaRPr lang="en-US"/>
          </a:p>
        </p:txBody>
      </p:sp>
    </p:spTree>
    <p:extLst>
      <p:ext uri="{BB962C8B-B14F-4D97-AF65-F5344CB8AC3E}">
        <p14:creationId xmlns:p14="http://schemas.microsoft.com/office/powerpoint/2010/main" val="2565280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Another good example is the length of comments on Reddit.</a:t>
            </a:r>
          </a:p>
          <a:p>
            <a:endParaRPr lang="pt-BR" dirty="0"/>
          </a:p>
          <a:p>
            <a:r>
              <a:rPr lang="en-US" sz="1200" b="0" i="0" kern="1200" dirty="0">
                <a:solidFill>
                  <a:schemeClr val="tx1"/>
                </a:solidFill>
                <a:effectLst/>
                <a:latin typeface="+mn-lt"/>
                <a:ea typeface="+mn-ea"/>
                <a:cs typeface="+mn-cs"/>
              </a:rPr>
              <a:t>Barbosa, S., </a:t>
            </a:r>
            <a:r>
              <a:rPr lang="en-US" sz="1200" b="0" i="0" kern="1200" dirty="0" err="1">
                <a:solidFill>
                  <a:schemeClr val="tx1"/>
                </a:solidFill>
                <a:effectLst/>
                <a:latin typeface="+mn-lt"/>
                <a:ea typeface="+mn-ea"/>
                <a:cs typeface="+mn-cs"/>
              </a:rPr>
              <a:t>Cosley</a:t>
            </a:r>
            <a:r>
              <a:rPr lang="en-US" sz="1200" b="0" i="0" kern="1200" dirty="0">
                <a:solidFill>
                  <a:schemeClr val="tx1"/>
                </a:solidFill>
                <a:effectLst/>
                <a:latin typeface="+mn-lt"/>
                <a:ea typeface="+mn-ea"/>
                <a:cs typeface="+mn-cs"/>
              </a:rPr>
              <a:t>, D., Sharma, A., &amp; Cesar Jr, R. M. (2016, April). Averaging gone wrong: Using time-aware analyses to better understand behavior. In </a:t>
            </a:r>
            <a:r>
              <a:rPr lang="en-US" sz="1200" b="0" i="1" kern="1200" dirty="0">
                <a:solidFill>
                  <a:schemeClr val="tx1"/>
                </a:solidFill>
                <a:effectLst/>
                <a:latin typeface="+mn-lt"/>
                <a:ea typeface="+mn-ea"/>
                <a:cs typeface="+mn-cs"/>
              </a:rPr>
              <a:t>Proceedings of the 25th International Conference on World Wide Web</a:t>
            </a:r>
            <a:r>
              <a:rPr lang="en-US" sz="1200" b="0" i="0" kern="1200" dirty="0">
                <a:solidFill>
                  <a:schemeClr val="tx1"/>
                </a:solidFill>
                <a:effectLst/>
                <a:latin typeface="+mn-lt"/>
                <a:ea typeface="+mn-ea"/>
                <a:cs typeface="+mn-cs"/>
              </a:rPr>
              <a:t> (pp. 829-841). International World Wide Web Conferences Steering Committee.</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20</a:t>
            </a:fld>
            <a:endParaRPr lang="en-US"/>
          </a:p>
        </p:txBody>
      </p:sp>
    </p:spTree>
    <p:extLst>
      <p:ext uri="{BB962C8B-B14F-4D97-AF65-F5344CB8AC3E}">
        <p14:creationId xmlns:p14="http://schemas.microsoft.com/office/powerpoint/2010/main" val="2505162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Country </a:t>
            </a:r>
            <a:r>
              <a:rPr lang="pt-BR" b="1" dirty="0" err="1"/>
              <a:t>affects</a:t>
            </a:r>
            <a:r>
              <a:rPr lang="pt-BR" b="1" dirty="0"/>
              <a:t> CFR via </a:t>
            </a:r>
            <a:r>
              <a:rPr lang="pt-BR" b="1" dirty="0" err="1"/>
              <a:t>infrastructure</a:t>
            </a:r>
            <a:r>
              <a:rPr lang="pt-BR" b="1" dirty="0"/>
              <a:t> for </a:t>
            </a:r>
            <a:r>
              <a:rPr lang="pt-BR" b="1" dirty="0" err="1"/>
              <a:t>health</a:t>
            </a:r>
            <a:r>
              <a:rPr lang="pt-BR" b="1" dirty="0"/>
              <a:t> </a:t>
            </a:r>
            <a:r>
              <a:rPr lang="pt-BR" b="1" dirty="0" err="1"/>
              <a:t>care</a:t>
            </a:r>
            <a:endParaRPr lang="pt-B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Country </a:t>
            </a:r>
            <a:r>
              <a:rPr lang="pt-BR" b="1" dirty="0" err="1"/>
              <a:t>afffects</a:t>
            </a:r>
            <a:r>
              <a:rPr lang="pt-BR" b="1" dirty="0"/>
              <a:t> age </a:t>
            </a:r>
            <a:endParaRPr lang="en-US" b="1" dirty="0"/>
          </a:p>
          <a:p>
            <a:endParaRPr lang="en-US" dirty="0"/>
          </a:p>
          <a:p>
            <a:pPr algn="l"/>
            <a:r>
              <a:rPr lang="en-US" sz="1800" b="0" i="0" u="none" strike="noStrike" baseline="0" dirty="0">
                <a:latin typeface="NimbusRomNo9L-ReguItal"/>
              </a:rPr>
              <a:t>how can the disease in Italy be less fatal for the young, less fatal for the old, but more fatal for</a:t>
            </a:r>
          </a:p>
          <a:p>
            <a:pPr algn="l"/>
            <a:r>
              <a:rPr lang="en-US" sz="1800" b="0" i="0" u="none" strike="noStrike" baseline="0" dirty="0">
                <a:latin typeface="NimbusRomNo9L-ReguItal"/>
              </a:rPr>
              <a:t>the people overall?</a:t>
            </a:r>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algn="l"/>
            <a:r>
              <a:rPr lang="en-US" sz="1200" b="1" dirty="0"/>
              <a:t>[von </a:t>
            </a:r>
            <a:r>
              <a:rPr lang="en-US" b="1" i="0" dirty="0" err="1">
                <a:solidFill>
                  <a:srgbClr val="222222"/>
                </a:solidFill>
                <a:effectLst/>
                <a:latin typeface="Arial" panose="020B0604020202020204" pitchFamily="34" charset="0"/>
              </a:rPr>
              <a:t>Kügelgen</a:t>
            </a:r>
            <a:r>
              <a:rPr lang="en-US" b="1" i="0" dirty="0">
                <a:solidFill>
                  <a:srgbClr val="222222"/>
                </a:solidFill>
                <a:effectLst/>
                <a:latin typeface="Arial" panose="020B0604020202020204" pitchFamily="34" charset="0"/>
              </a:rPr>
              <a:t>, </a:t>
            </a:r>
            <a:r>
              <a:rPr lang="en-US" b="1" i="0" dirty="0" err="1">
                <a:solidFill>
                  <a:srgbClr val="222222"/>
                </a:solidFill>
                <a:effectLst/>
                <a:latin typeface="Arial" panose="020B0604020202020204" pitchFamily="34" charset="0"/>
              </a:rPr>
              <a:t>Gresele</a:t>
            </a:r>
            <a:r>
              <a:rPr lang="en-US" b="1" i="0" dirty="0">
                <a:solidFill>
                  <a:srgbClr val="222222"/>
                </a:solidFill>
                <a:effectLst/>
                <a:latin typeface="Arial" panose="020B0604020202020204" pitchFamily="34" charset="0"/>
              </a:rPr>
              <a:t> &amp;</a:t>
            </a:r>
            <a:r>
              <a:rPr lang="en-US" b="0" i="0" dirty="0">
                <a:solidFill>
                  <a:srgbClr val="222222"/>
                </a:solidFill>
                <a:effectLst/>
                <a:latin typeface="Arial" panose="020B0604020202020204" pitchFamily="34" charset="0"/>
              </a:rPr>
              <a:t> </a:t>
            </a:r>
            <a:r>
              <a:rPr lang="en-US" sz="1200" b="1" dirty="0" err="1"/>
              <a:t>Schölkopf</a:t>
            </a:r>
            <a:r>
              <a:rPr lang="en-US" sz="1200" b="1" dirty="0"/>
              <a:t> et al. 2020] </a:t>
            </a:r>
            <a:r>
              <a:rPr lang="en-US" b="0" i="0" dirty="0">
                <a:solidFill>
                  <a:srgbClr val="222222"/>
                </a:solidFill>
                <a:effectLst/>
                <a:latin typeface="Arial" panose="020B0604020202020204" pitchFamily="34" charset="0"/>
              </a:rPr>
              <a:t>von </a:t>
            </a:r>
            <a:r>
              <a:rPr lang="en-US" b="0" i="0" dirty="0" err="1">
                <a:solidFill>
                  <a:srgbClr val="222222"/>
                </a:solidFill>
                <a:effectLst/>
                <a:latin typeface="Arial" panose="020B0604020202020204" pitchFamily="34" charset="0"/>
              </a:rPr>
              <a:t>Kügelgen</a:t>
            </a:r>
            <a:r>
              <a:rPr lang="en-US" b="0" i="0" dirty="0">
                <a:solidFill>
                  <a:srgbClr val="222222"/>
                </a:solidFill>
                <a:effectLst/>
                <a:latin typeface="Arial" panose="020B0604020202020204" pitchFamily="34" charset="0"/>
              </a:rPr>
              <a:t>, J., </a:t>
            </a:r>
            <a:r>
              <a:rPr lang="en-US" b="0" i="0" dirty="0" err="1">
                <a:solidFill>
                  <a:srgbClr val="222222"/>
                </a:solidFill>
                <a:effectLst/>
                <a:latin typeface="Arial" panose="020B0604020202020204" pitchFamily="34" charset="0"/>
              </a:rPr>
              <a:t>Gresele</a:t>
            </a:r>
            <a:r>
              <a:rPr lang="en-US" b="0" i="0" dirty="0">
                <a:solidFill>
                  <a:srgbClr val="222222"/>
                </a:solidFill>
                <a:effectLst/>
                <a:latin typeface="Arial" panose="020B0604020202020204" pitchFamily="34" charset="0"/>
              </a:rPr>
              <a:t>, L., &amp; </a:t>
            </a:r>
            <a:r>
              <a:rPr lang="en-US" b="0" i="0" dirty="0" err="1">
                <a:solidFill>
                  <a:srgbClr val="222222"/>
                </a:solidFill>
                <a:effectLst/>
                <a:latin typeface="Arial" panose="020B0604020202020204" pitchFamily="34" charset="0"/>
              </a:rPr>
              <a:t>Schölkopf</a:t>
            </a:r>
            <a:r>
              <a:rPr lang="en-US" b="0" i="0" dirty="0">
                <a:solidFill>
                  <a:srgbClr val="222222"/>
                </a:solidFill>
                <a:effectLst/>
                <a:latin typeface="Arial" panose="020B0604020202020204" pitchFamily="34" charset="0"/>
              </a:rPr>
              <a:t>, B. (2020). Simpson's paradox in Covid-19 case fatality rates: a mediation analysis of age-related causal effects.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arXiv:2005.07180</a:t>
            </a:r>
            <a:r>
              <a:rPr lang="en-US" b="0" i="0" dirty="0">
                <a:solidFill>
                  <a:srgbClr val="222222"/>
                </a:solidFill>
                <a:effectLst/>
                <a:latin typeface="Arial" panose="020B0604020202020204" pitchFamily="34" charset="0"/>
              </a:rPr>
              <a:t>.</a:t>
            </a:r>
            <a:endParaRPr lang="en-US" b="0" i="0" dirty="0">
              <a:solidFill>
                <a:srgbClr val="000000"/>
              </a:solidFill>
              <a:effectLst/>
              <a:latin typeface="Arial" panose="020B0604020202020204" pitchFamily="34" charset="0"/>
            </a:endParaRPr>
          </a:p>
          <a:p>
            <a:pPr algn="l"/>
            <a:endParaRPr lang="en-US" b="0" i="0" dirty="0">
              <a:solidFill>
                <a:srgbClr val="000000"/>
              </a:solidFill>
              <a:effectLst/>
              <a:latin typeface="Arial" panose="020B0604020202020204" pitchFamily="34" charset="0"/>
            </a:endParaRPr>
          </a:p>
          <a:p>
            <a:pPr algn="l"/>
            <a:r>
              <a:rPr lang="en-US" sz="1200" b="1" dirty="0"/>
              <a:t>[Wu &amp; McGoogan 2020]</a:t>
            </a:r>
            <a:r>
              <a:rPr lang="en-US" sz="1200" dirty="0"/>
              <a:t> </a:t>
            </a:r>
            <a:r>
              <a:rPr lang="en-US" b="0" i="0" dirty="0" err="1">
                <a:solidFill>
                  <a:srgbClr val="000000"/>
                </a:solidFill>
                <a:effectLst/>
                <a:latin typeface="Arial" panose="020B0604020202020204" pitchFamily="34" charset="0"/>
              </a:rPr>
              <a:t>Zunyou</a:t>
            </a:r>
            <a:r>
              <a:rPr lang="en-US" b="0" i="0" dirty="0">
                <a:solidFill>
                  <a:srgbClr val="000000"/>
                </a:solidFill>
                <a:effectLst/>
                <a:latin typeface="Arial" panose="020B0604020202020204" pitchFamily="34" charset="0"/>
              </a:rPr>
              <a:t> Wu and Jennifer M McGoogan. Characteristics of and important lessons from the</a:t>
            </a:r>
          </a:p>
          <a:p>
            <a:pPr algn="l"/>
            <a:r>
              <a:rPr lang="en-US" b="0" i="0" dirty="0">
                <a:solidFill>
                  <a:srgbClr val="000000"/>
                </a:solidFill>
                <a:effectLst/>
                <a:latin typeface="Arial" panose="020B0604020202020204" pitchFamily="34" charset="0"/>
              </a:rPr>
              <a:t>coronavirus disease 2019 (COVID-19) outbreak in China: summary of a report of 72 314</a:t>
            </a:r>
          </a:p>
          <a:p>
            <a:pPr algn="l"/>
            <a:r>
              <a:rPr lang="en-US" b="0" i="0" dirty="0">
                <a:solidFill>
                  <a:srgbClr val="000000"/>
                </a:solidFill>
                <a:effectLst/>
                <a:latin typeface="Arial" panose="020B0604020202020204" pitchFamily="34" charset="0"/>
              </a:rPr>
              <a:t>cases from the Chinese Center for Disease Control and Prevention.</a:t>
            </a:r>
          </a:p>
          <a:p>
            <a:pPr algn="l"/>
            <a:r>
              <a:rPr lang="en-US" b="0" i="0" dirty="0">
                <a:solidFill>
                  <a:srgbClr val="000000"/>
                </a:solidFill>
                <a:effectLst/>
                <a:latin typeface="Arial" panose="020B0604020202020204" pitchFamily="34" charset="0"/>
              </a:rPr>
              <a:t>Jama, 2020.</a:t>
            </a:r>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l"/>
            <a:r>
              <a:rPr lang="en-US" sz="1200" b="1" dirty="0"/>
              <a:t>[Instituto </a:t>
            </a:r>
            <a:r>
              <a:rPr lang="en-US" sz="1200" b="1" dirty="0" err="1"/>
              <a:t>Superiore</a:t>
            </a:r>
            <a:r>
              <a:rPr lang="en-US" sz="1200" b="1" dirty="0"/>
              <a:t> di </a:t>
            </a:r>
            <a:r>
              <a:rPr lang="en-US" sz="1200" b="1" dirty="0" err="1"/>
              <a:t>Sanita</a:t>
            </a:r>
            <a:r>
              <a:rPr lang="en-US" sz="1200" b="1" dirty="0"/>
              <a:t> 2020] </a:t>
            </a:r>
            <a:r>
              <a:rPr lang="en-US" b="0" i="0" dirty="0">
                <a:solidFill>
                  <a:srgbClr val="000000"/>
                </a:solidFill>
                <a:effectLst/>
                <a:latin typeface="Arial" panose="020B0604020202020204" pitchFamily="34" charset="0"/>
              </a:rPr>
              <a:t>In</a:t>
            </a:r>
            <a:r>
              <a:rPr lang="it-IT" b="0" i="0" dirty="0" err="1">
                <a:effectLst/>
                <a:latin typeface="Arial" panose="020B0604020202020204" pitchFamily="34" charset="0"/>
              </a:rPr>
              <a:t>stituto</a:t>
            </a:r>
            <a:r>
              <a:rPr lang="it-IT" b="0" i="0" dirty="0">
                <a:effectLst/>
                <a:latin typeface="Arial" panose="020B0604020202020204" pitchFamily="34" charset="0"/>
              </a:rPr>
              <a:t> Superiore di Sanita. Epidemia COVID-19: Aggiornamento nazionale, 09 Marzo 2020 – ore 16:00. </a:t>
            </a:r>
            <a:r>
              <a:rPr lang="it-IT" b="0" i="0" dirty="0">
                <a:effectLst/>
                <a:latin typeface="Courier New" panose="02070309020205020404" pitchFamily="49" charset="0"/>
              </a:rPr>
              <a:t>https://www.epicentro.iss.it/coronavirus/bollettino/Bollettino-sorveglianza-integrata-COVID-19_09-marzo-2020.pdf</a:t>
            </a:r>
          </a:p>
          <a:p>
            <a:pPr algn="l"/>
            <a:r>
              <a:rPr lang="it-IT" b="0" i="0" dirty="0">
                <a:effectLst/>
                <a:latin typeface="Arial" panose="020B0604020202020204" pitchFamily="34" charset="0"/>
              </a:rPr>
              <a:t>, 2020</a:t>
            </a:r>
          </a:p>
          <a:p>
            <a:pPr algn="l"/>
            <a:endParaRPr lang="it-IT" b="0" i="0" dirty="0">
              <a:effectLst/>
              <a:latin typeface="Arial" panose="020B0604020202020204" pitchFamily="34" charset="0"/>
            </a:endParaRPr>
          </a:p>
          <a:p>
            <a:pPr algn="l"/>
            <a:r>
              <a:rPr lang="en-US" sz="1800" b="0" i="0" u="none" strike="noStrike" baseline="0" dirty="0">
                <a:latin typeface="NimbusRomNo9L-ReguItal"/>
              </a:rPr>
              <a:t>Quote from [</a:t>
            </a:r>
            <a:r>
              <a:rPr lang="en-US" sz="1800" b="0" i="0" u="none" strike="noStrike" baseline="0" dirty="0" err="1">
                <a:latin typeface="NimbusRomNo9L-ReguItal"/>
              </a:rPr>
              <a:t>Scholkoepf</a:t>
            </a:r>
            <a:r>
              <a:rPr lang="en-US" sz="1800" b="0" i="0" u="none" strike="noStrike" baseline="0" dirty="0">
                <a:latin typeface="NimbusRomNo9L-ReguItal"/>
              </a:rPr>
              <a:t> et al. 2020] “How can such a pattern be explained? </a:t>
            </a:r>
            <a:r>
              <a:rPr lang="en-US" sz="1800" b="0" i="0" u="none" strike="noStrike" baseline="0" dirty="0">
                <a:latin typeface="NimbusRomNo9L-Regu"/>
              </a:rPr>
              <a:t>The key to understanding the phenomenon lies in the fact</a:t>
            </a:r>
          </a:p>
          <a:p>
            <a:pPr algn="l"/>
            <a:r>
              <a:rPr lang="en-US" sz="1800" b="0" i="0" u="none" strike="noStrike" baseline="0" dirty="0">
                <a:latin typeface="NimbusRomNo9L-Regu"/>
              </a:rPr>
              <a:t>that we are dealing with </a:t>
            </a:r>
            <a:r>
              <a:rPr lang="en-US" sz="1800" b="0" i="0" u="none" strike="noStrike" baseline="0" dirty="0">
                <a:latin typeface="NimbusRomNo9L-ReguItal"/>
              </a:rPr>
              <a:t>relative </a:t>
            </a:r>
            <a:r>
              <a:rPr lang="en-US" sz="1800" b="0" i="0" u="none" strike="noStrike" baseline="0" dirty="0">
                <a:latin typeface="NimbusRomNo9L-Regu"/>
              </a:rPr>
              <a:t>frequencies: the CFRs shown in percent in Fig. 1a are ratios and</a:t>
            </a:r>
          </a:p>
          <a:p>
            <a:pPr algn="l"/>
            <a:r>
              <a:rPr lang="en-US" sz="1800" b="0" i="0" u="none" strike="noStrike" baseline="0" dirty="0">
                <a:latin typeface="NimbusRomNo9L-Regu"/>
              </a:rPr>
              <a:t>correspond to the conditional probabilities of fatality given a case from a particular age group and</a:t>
            </a:r>
          </a:p>
          <a:p>
            <a:pPr algn="l"/>
            <a:r>
              <a:rPr lang="en-US" sz="1800" b="0" i="0" u="none" strike="noStrike" baseline="0" dirty="0">
                <a:latin typeface="NimbusRomNo9L-Regu"/>
              </a:rPr>
              <a:t>country. However, such percentages conceal the absolute numbers of cases within each age group.”</a:t>
            </a:r>
            <a:endParaRPr lang="it-IT"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21</a:t>
            </a:fld>
            <a:endParaRPr lang="en-US"/>
          </a:p>
        </p:txBody>
      </p:sp>
    </p:spTree>
    <p:extLst>
      <p:ext uri="{BB962C8B-B14F-4D97-AF65-F5344CB8AC3E}">
        <p14:creationId xmlns:p14="http://schemas.microsoft.com/office/powerpoint/2010/main" val="129952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81818"/>
                </a:solidFill>
                <a:effectLst/>
                <a:latin typeface="+mj-lt"/>
              </a:rPr>
              <a:t>“If words are not things, or maps are not the actual territory, then, obviously, the only possible link between the objective world and the linguistic world is found in structure, and structure alone.”</a:t>
            </a:r>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22</a:t>
            </a:fld>
            <a:endParaRPr lang="en-US" dirty="0"/>
          </a:p>
        </p:txBody>
      </p:sp>
    </p:spTree>
    <p:extLst>
      <p:ext uri="{BB962C8B-B14F-4D97-AF65-F5344CB8AC3E}">
        <p14:creationId xmlns:p14="http://schemas.microsoft.com/office/powerpoint/2010/main" val="254445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Daxx</a:t>
            </a:r>
            <a:r>
              <a:rPr lang="en-US" dirty="0"/>
              <a:t> 2019] https://www.daxx.com/blog/development-trends/number-software-developers-world</a:t>
            </a:r>
          </a:p>
          <a:p>
            <a:endParaRPr lang="en-US" dirty="0"/>
          </a:p>
          <a:p>
            <a:r>
              <a:rPr lang="en-US" dirty="0"/>
              <a:t>Since every new phone added exponentially in terms of number of connections needed, very soon people started predicting that all women in US will have to be employed as phone operators.</a:t>
            </a:r>
          </a:p>
          <a:p>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Number of students who took AP Calculus AB (2018, http://bit.ly/2sHB1cU): 308,537</a:t>
            </a:r>
          </a:p>
          <a:p>
            <a:r>
              <a:rPr lang="en-US" sz="1200" kern="1200" dirty="0">
                <a:solidFill>
                  <a:schemeClr val="tx1"/>
                </a:solidFill>
                <a:effectLst/>
                <a:latin typeface="+mn-lt"/>
                <a:ea typeface="+mn-ea"/>
                <a:cs typeface="+mn-cs"/>
              </a:rPr>
              <a:t>Number of students who took AP Calculus BC (2018, http://bit.ly/2sHB1cU): 139,376</a:t>
            </a:r>
          </a:p>
          <a:p>
            <a:r>
              <a:rPr lang="en-US" sz="1200" kern="1200" dirty="0">
                <a:solidFill>
                  <a:schemeClr val="tx1"/>
                </a:solidFill>
                <a:effectLst/>
                <a:latin typeface="+mn-lt"/>
                <a:ea typeface="+mn-ea"/>
                <a:cs typeface="+mn-cs"/>
              </a:rPr>
              <a:t>Total: 347,913Compared to the 15.3-million high schools students in the U.S., this is about 2%. </a:t>
            </a:r>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2</a:t>
            </a:fld>
            <a:endParaRPr lang="en-US"/>
          </a:p>
        </p:txBody>
      </p:sp>
    </p:spTree>
    <p:extLst>
      <p:ext uri="{BB962C8B-B14F-4D97-AF65-F5344CB8AC3E}">
        <p14:creationId xmlns:p14="http://schemas.microsoft.com/office/powerpoint/2010/main" val="3208996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nodes can be arranged in many different. Three nodes can be arranged in 25 different acyclic graphs (DAG), 4 nodes can compose 543, and 5 nodes 29281 DAGs, 6 nodes 3781503, and 7 to 1138779265 DAG. Yes, but how to know which is the correct mechanism?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nodes = 4 million graphs</a:t>
            </a:r>
          </a:p>
          <a:p>
            <a:r>
              <a:rPr lang="en-US" sz="1200" kern="1200" dirty="0">
                <a:solidFill>
                  <a:schemeClr val="tx1"/>
                </a:solidFill>
                <a:effectLst/>
                <a:latin typeface="+mn-lt"/>
                <a:ea typeface="+mn-ea"/>
                <a:cs typeface="+mn-cs"/>
              </a:rPr>
              <a:t>8 nodes = 800 billion graphs</a:t>
            </a:r>
          </a:p>
          <a:p>
            <a:r>
              <a:rPr lang="en-US" sz="1200" kern="1200" dirty="0">
                <a:solidFill>
                  <a:schemeClr val="tx1"/>
                </a:solidFill>
                <a:effectLst/>
                <a:latin typeface="+mn-lt"/>
                <a:ea typeface="+mn-ea"/>
                <a:cs typeface="+mn-cs"/>
              </a:rPr>
              <a:t>9 nodes = 1,548 times more</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23</a:t>
            </a:fld>
            <a:endParaRPr lang="en-US"/>
          </a:p>
        </p:txBody>
      </p:sp>
    </p:spTree>
    <p:extLst>
      <p:ext uri="{BB962C8B-B14F-4D97-AF65-F5344CB8AC3E}">
        <p14:creationId xmlns:p14="http://schemas.microsoft.com/office/powerpoint/2010/main" val="338940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need to be able to refine a graph model, for that we need a set of  operations and properties so we can test hypotheses about graph dependencies and independencies</a:t>
            </a:r>
          </a:p>
          <a:p>
            <a:endParaRPr lang="en-US" dirty="0"/>
          </a:p>
          <a:p>
            <a:r>
              <a:rPr lang="en-US" sz="1800" dirty="0">
                <a:effectLst/>
                <a:latin typeface="Calibri" panose="020F0502020204030204" pitchFamily="34" charset="0"/>
              </a:rPr>
              <a:t>[Sloane 2019] N. J. A. Sloane, </a:t>
            </a:r>
            <a:r>
              <a:rPr lang="en-US" sz="1800" dirty="0">
                <a:effectLst/>
                <a:latin typeface="Times New Roman" panose="02020603050405020304" pitchFamily="18" charset="0"/>
              </a:rPr>
              <a:t>Number of acyclic digraphs (or DAGs) with n labeled nodes, in The Online Encyclopedia of Integer Sequences, available at </a:t>
            </a:r>
            <a:r>
              <a:rPr lang="en-US" sz="1800" dirty="0">
                <a:effectLst/>
                <a:latin typeface="Calibri" panose="020F0502020204030204" pitchFamily="34" charset="0"/>
                <a:hlinkClick r:id="rId3"/>
              </a:rPr>
              <a:t>http://oeis.org/A003024/b003024.txt</a:t>
            </a:r>
            <a:r>
              <a:rPr lang="en-US" sz="1800" dirty="0">
                <a:effectLst/>
                <a:latin typeface="Calibri" panose="020F0502020204030204" pitchFamily="34" charset="0"/>
              </a:rPr>
              <a:t> (accessed May 2019)</a:t>
            </a:r>
          </a:p>
          <a:p>
            <a:endParaRPr lang="en-US" sz="1800" dirty="0">
              <a:effectLst/>
              <a:latin typeface="Calibri" panose="020F0502020204030204" pitchFamily="34" charset="0"/>
            </a:endParaRPr>
          </a:p>
          <a:p>
            <a:r>
              <a:rPr lang="en-US" sz="1200" kern="1200" dirty="0">
                <a:solidFill>
                  <a:schemeClr val="tx1"/>
                </a:solidFill>
                <a:effectLst/>
                <a:latin typeface="+mn-lt"/>
                <a:ea typeface="+mn-ea"/>
                <a:cs typeface="+mn-cs"/>
              </a:rPr>
              <a:t>However, nodes can be arranged in many different. Three nodes can be arranged in 25 different acyclic graphs (DAG), 4 nodes can compose 543, and 5 nodes 29281 DAGs, 6 nodes 3781503, and 7 to 1138779265 DAG. Yes, but how to know which is the correct mechanism?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7 nodes = 4 million graphs</a:t>
            </a:r>
          </a:p>
          <a:p>
            <a:r>
              <a:rPr lang="en-US" sz="12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nodes = 1,548 times more (or 1.2 10^16 graphs)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B04AD2-B2A0-4E66-8625-73A083E506E9}" type="slidenum">
              <a:rPr lang="en-US" smtClean="0"/>
              <a:t>24</a:t>
            </a:fld>
            <a:endParaRPr lang="en-US"/>
          </a:p>
        </p:txBody>
      </p:sp>
    </p:spTree>
    <p:extLst>
      <p:ext uri="{BB962C8B-B14F-4D97-AF65-F5344CB8AC3E}">
        <p14:creationId xmlns:p14="http://schemas.microsoft.com/office/powerpoint/2010/main" val="194533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p:txBody>
      </p:sp>
      <p:sp>
        <p:nvSpPr>
          <p:cNvPr id="4" name="Slide Number Placeholder 3"/>
          <p:cNvSpPr>
            <a:spLocks noGrp="1"/>
          </p:cNvSpPr>
          <p:nvPr>
            <p:ph type="sldNum" sz="quarter" idx="5"/>
          </p:nvPr>
        </p:nvSpPr>
        <p:spPr/>
        <p:txBody>
          <a:bodyPr/>
          <a:lstStyle/>
          <a:p>
            <a:fld id="{D1B04AD2-B2A0-4E66-8625-73A083E506E9}" type="slidenum">
              <a:rPr lang="en-US" smtClean="0"/>
              <a:t>26</a:t>
            </a:fld>
            <a:endParaRPr lang="en-US"/>
          </a:p>
        </p:txBody>
      </p:sp>
    </p:spTree>
    <p:extLst>
      <p:ext uri="{BB962C8B-B14F-4D97-AF65-F5344CB8AC3E}">
        <p14:creationId xmlns:p14="http://schemas.microsoft.com/office/powerpoint/2010/main" val="204482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@book{peters2017elements, title={Elements of Causal Inference: Foundations and Learning Algorithms}, author={Peters, Jonas and </a:t>
            </a:r>
            <a:r>
              <a:rPr lang="en-US" dirty="0" err="1"/>
              <a:t>Janzing</a:t>
            </a:r>
            <a:r>
              <a:rPr lang="en-US" dirty="0"/>
              <a:t>, Dominik and Sch{\"o}</a:t>
            </a:r>
            <a:r>
              <a:rPr lang="en-US" dirty="0" err="1"/>
              <a:t>lkopf</a:t>
            </a:r>
            <a:r>
              <a:rPr lang="en-US" dirty="0"/>
              <a:t>, Bernhard}, year={2017}, publisher={MIT Press}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Ignorability</a:t>
            </a:r>
            <a:r>
              <a:rPr lang="en-US" b="0" dirty="0"/>
              <a:t> = Given the background variable, X, treatment assignment W is independent to the potential outcome</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Positivity</a:t>
            </a:r>
            <a:r>
              <a:rPr lang="en-US" b="0" dirty="0"/>
              <a:t> = For any value of X, treatment assignment is not deterministic</a:t>
            </a:r>
          </a:p>
          <a:p>
            <a:endParaRPr lang="en-US" b="0" dirty="0"/>
          </a:p>
          <a:p>
            <a:r>
              <a:rPr lang="en-US" b="1" dirty="0"/>
              <a:t>Modularity</a:t>
            </a:r>
            <a:r>
              <a:rPr lang="en-US" b="0" dirty="0"/>
              <a:t> (Stable Unit Treatment Value Assumption SUTVA) = The potential outcomes for any unit</a:t>
            </a:r>
          </a:p>
          <a:p>
            <a:r>
              <a:rPr lang="en-US" b="0" dirty="0"/>
              <a:t>do not vary with the treatment assigned to other units, and, for each unit, there are no different forms or versions of</a:t>
            </a:r>
          </a:p>
          <a:p>
            <a:r>
              <a:rPr lang="en-US" b="0" dirty="0"/>
              <a:t>each treatment level, which lead to different potential outcomes.</a:t>
            </a:r>
          </a:p>
        </p:txBody>
      </p:sp>
      <p:sp>
        <p:nvSpPr>
          <p:cNvPr id="4" name="Slide Number Placeholder 3"/>
          <p:cNvSpPr>
            <a:spLocks noGrp="1"/>
          </p:cNvSpPr>
          <p:nvPr>
            <p:ph type="sldNum" sz="quarter" idx="5"/>
          </p:nvPr>
        </p:nvSpPr>
        <p:spPr/>
        <p:txBody>
          <a:bodyPr/>
          <a:lstStyle/>
          <a:p>
            <a:fld id="{D1B04AD2-B2A0-4E66-8625-73A083E506E9}" type="slidenum">
              <a:rPr lang="en-US" smtClean="0"/>
              <a:t>27</a:t>
            </a:fld>
            <a:endParaRPr lang="en-US"/>
          </a:p>
        </p:txBody>
      </p:sp>
    </p:spTree>
    <p:extLst>
      <p:ext uri="{BB962C8B-B14F-4D97-AF65-F5344CB8AC3E}">
        <p14:creationId xmlns:p14="http://schemas.microsoft.com/office/powerpoint/2010/main" val="8657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28</a:t>
            </a:fld>
            <a:endParaRPr lang="en-US" dirty="0"/>
          </a:p>
        </p:txBody>
      </p:sp>
    </p:spTree>
    <p:extLst>
      <p:ext uri="{BB962C8B-B14F-4D97-AF65-F5344CB8AC3E}">
        <p14:creationId xmlns:p14="http://schemas.microsoft.com/office/powerpoint/2010/main" val="378090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 - </a:t>
            </a:r>
          </a:p>
          <a:p>
            <a:r>
              <a:rPr lang="en-US" dirty="0"/>
              <a:t>"Replace all values that are above the upper whisker for the median time of </a:t>
            </a:r>
          </a:p>
          <a:p>
            <a:r>
              <a:rPr lang="en-US" dirty="0"/>
              <a:t>each professional group“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Except for “Other”, all groups present bimodal distributions. This might imply that regardless of the profession, we have two groups of  subjects with respect to the time that they invested in doing the qualification test. The more pronounced bimodal figure is among the professionals. More time to answer question might reflect </a:t>
            </a:r>
            <a:r>
              <a:rPr lang="en-US" u="sng" dirty="0"/>
              <a:t>thoroughness</a:t>
            </a:r>
            <a:r>
              <a:rPr lang="en-US" dirty="0"/>
              <a:t> or </a:t>
            </a:r>
            <a:r>
              <a:rPr lang="en-US" u="sng" dirty="0"/>
              <a:t>cluelessness</a:t>
            </a:r>
            <a:r>
              <a:rPr lang="en-US" dirty="0"/>
              <a:t>. To evaluate that we need to measure the relation between test duration and the qualification score. However, simply computing a correlation or a univariate linear regression might not work because of the  confounding of Profession or even the other covariates Age and Years of Programming.</a:t>
            </a:r>
          </a:p>
          <a:p>
            <a:endParaRPr lang="en-US" dirty="0"/>
          </a:p>
        </p:txBody>
      </p:sp>
      <p:sp>
        <p:nvSpPr>
          <p:cNvPr id="4" name="Slide Number Placeholder 3"/>
          <p:cNvSpPr>
            <a:spLocks noGrp="1"/>
          </p:cNvSpPr>
          <p:nvPr>
            <p:ph type="sldNum" sz="quarter" idx="5"/>
          </p:nvPr>
        </p:nvSpPr>
        <p:spPr/>
        <p:txBody>
          <a:bodyPr/>
          <a:lstStyle/>
          <a:p>
            <a:fld id="{CA127F78-9AB7-4017-8916-A9964A879A04}" type="slidenum">
              <a:rPr lang="en-US" smtClean="0"/>
              <a:t>30</a:t>
            </a:fld>
            <a:endParaRPr lang="en-US"/>
          </a:p>
        </p:txBody>
      </p:sp>
    </p:spTree>
    <p:extLst>
      <p:ext uri="{BB962C8B-B14F-4D97-AF65-F5344CB8AC3E}">
        <p14:creationId xmlns:p14="http://schemas.microsoft.com/office/powerpoint/2010/main" val="173677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27F78-9AB7-4017-8916-A9964A879A04}" type="slidenum">
              <a:rPr lang="en-US" smtClean="0"/>
              <a:t>31</a:t>
            </a:fld>
            <a:endParaRPr lang="en-US"/>
          </a:p>
        </p:txBody>
      </p:sp>
    </p:spTree>
    <p:extLst>
      <p:ext uri="{BB962C8B-B14F-4D97-AF65-F5344CB8AC3E}">
        <p14:creationId xmlns:p14="http://schemas.microsoft.com/office/powerpoint/2010/main" val="903243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27F78-9AB7-4017-8916-A9964A879A04}" type="slidenum">
              <a:rPr lang="en-US" smtClean="0"/>
              <a:t>32</a:t>
            </a:fld>
            <a:endParaRPr lang="en-US"/>
          </a:p>
        </p:txBody>
      </p:sp>
    </p:spTree>
    <p:extLst>
      <p:ext uri="{BB962C8B-B14F-4D97-AF65-F5344CB8AC3E}">
        <p14:creationId xmlns:p14="http://schemas.microsoft.com/office/powerpoint/2010/main" val="3570706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a:t>
            </a:r>
            <a:r>
              <a:rPr lang="en-US" u="sng" dirty="0"/>
              <a:t>confounder</a:t>
            </a:r>
            <a:r>
              <a:rPr lang="en-US" dirty="0"/>
              <a:t> reverses the signal of the effect for </a:t>
            </a:r>
            <a:r>
              <a:rPr lang="en-US" u="sng" dirty="0"/>
              <a:t>Students</a:t>
            </a:r>
            <a:r>
              <a:rPr lang="en-US" dirty="0"/>
              <a:t> and </a:t>
            </a:r>
            <a:r>
              <a:rPr lang="en-US" u="sng" dirty="0" err="1"/>
              <a:t>Other</a:t>
            </a:r>
            <a:r>
              <a:rPr lang="en-US" dirty="0" err="1"/>
              <a:t>.who</a:t>
            </a:r>
            <a:r>
              <a:rPr lang="en-US" dirty="0"/>
              <a:t> are the professions with lowest score.</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33</a:t>
            </a:fld>
            <a:endParaRPr lang="en-US"/>
          </a:p>
        </p:txBody>
      </p:sp>
    </p:spTree>
    <p:extLst>
      <p:ext uri="{BB962C8B-B14F-4D97-AF65-F5344CB8AC3E}">
        <p14:creationId xmlns:p14="http://schemas.microsoft.com/office/powerpoint/2010/main" val="3651286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Speed-Cluster</a:t>
            </a:r>
          </a:p>
        </p:txBody>
      </p:sp>
      <p:sp>
        <p:nvSpPr>
          <p:cNvPr id="4" name="Slide Number Placeholder 3"/>
          <p:cNvSpPr>
            <a:spLocks noGrp="1"/>
          </p:cNvSpPr>
          <p:nvPr>
            <p:ph type="sldNum" sz="quarter" idx="5"/>
          </p:nvPr>
        </p:nvSpPr>
        <p:spPr/>
        <p:txBody>
          <a:bodyPr/>
          <a:lstStyle/>
          <a:p>
            <a:fld id="{6186E723-4A26-4D05-ADF7-EEFEE76B488B}" type="slidenum">
              <a:rPr lang="en-US" smtClean="0"/>
              <a:t>34</a:t>
            </a:fld>
            <a:endParaRPr lang="en-US"/>
          </a:p>
        </p:txBody>
      </p:sp>
    </p:spTree>
    <p:extLst>
      <p:ext uri="{BB962C8B-B14F-4D97-AF65-F5344CB8AC3E}">
        <p14:creationId xmlns:p14="http://schemas.microsoft.com/office/powerpoint/2010/main" val="92137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industries surveys have confirmed over the time that programmers spend from 20% to 50% of their time debugging software. Why is debugging time consuming? Because it is very difficult. Various studies looked at the reasons of difficulty. To do that, they compared how expert and novices debug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r">
              <a:spcBef>
                <a:spcPts val="300"/>
              </a:spcBef>
              <a:spcAft>
                <a:spcPts val="300"/>
              </a:spcAft>
              <a:buClr>
                <a:schemeClr val="accent1"/>
              </a:buClr>
              <a:buSzPct val="90000"/>
            </a:pPr>
            <a:r>
              <a:rPr lang="en-US" sz="1200" dirty="0">
                <a:solidFill>
                  <a:srgbClr val="0070C0"/>
                </a:solidFill>
              </a:rPr>
              <a:t>Computer Scientist Turing Award 1967</a:t>
            </a:r>
          </a:p>
          <a:p>
            <a:pPr algn="r">
              <a:spcBef>
                <a:spcPts val="300"/>
              </a:spcBef>
              <a:spcAft>
                <a:spcPts val="300"/>
              </a:spcAft>
              <a:buClr>
                <a:schemeClr val="accent1"/>
              </a:buClr>
              <a:buSzPct val="90000"/>
            </a:pPr>
            <a:r>
              <a:rPr lang="en-US" sz="1200" dirty="0">
                <a:solidFill>
                  <a:srgbClr val="0070C0"/>
                </a:solidFill>
              </a:rPr>
              <a:t>Inventor of stored-program computer 1949, macros, subroutine libraries, microprogramming 1951</a:t>
            </a:r>
          </a:p>
          <a:p>
            <a:pPr algn="r">
              <a:spcBef>
                <a:spcPts val="300"/>
              </a:spcBef>
              <a:spcAft>
                <a:spcPts val="300"/>
              </a:spcAft>
              <a:buClr>
                <a:schemeClr val="accent1"/>
              </a:buClr>
              <a:buSzPct val="90000"/>
            </a:pPr>
            <a:r>
              <a:rPr lang="en-US" sz="1200" dirty="0"/>
              <a:t>source: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Tassey</a:t>
            </a:r>
            <a:r>
              <a:rPr lang="en-US" sz="1200" b="1" kern="1200" dirty="0">
                <a:solidFill>
                  <a:schemeClr val="tx1"/>
                </a:solidFill>
                <a:effectLst/>
                <a:latin typeface="+mn-lt"/>
                <a:ea typeface="+mn-ea"/>
                <a:cs typeface="+mn-cs"/>
              </a:rPr>
              <a:t> 2002]</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Tassey</a:t>
            </a:r>
            <a:r>
              <a:rPr lang="en-US" sz="1200" kern="1200" dirty="0">
                <a:solidFill>
                  <a:schemeClr val="tx1"/>
                </a:solidFill>
                <a:effectLst/>
                <a:latin typeface="+mn-lt"/>
                <a:ea typeface="+mn-ea"/>
                <a:cs typeface="+mn-cs"/>
              </a:rPr>
              <a:t>, “The economic impacts of inadequate infrastructure for software testing,” National Institute of Standards and Technology, RTI Project, vol. 7007, no. 011, 2002.</a:t>
            </a:r>
          </a:p>
          <a:p>
            <a:endParaRPr lang="en-US" sz="1200" b="0" i="0" u="none" strike="noStrike" kern="1200" baseline="0" dirty="0">
              <a:solidFill>
                <a:schemeClr val="tx1"/>
              </a:solidFill>
              <a:latin typeface="+mn-lt"/>
              <a:ea typeface="+mn-ea"/>
              <a:cs typeface="+mn-cs"/>
            </a:endParaRPr>
          </a:p>
          <a:p>
            <a:r>
              <a:rPr lang="en-US" sz="1200" b="1" dirty="0"/>
              <a:t>[La </a:t>
            </a:r>
            <a:r>
              <a:rPr lang="en-US" sz="1200" b="1" dirty="0" err="1"/>
              <a:t>Toza</a:t>
            </a:r>
            <a:r>
              <a:rPr lang="en-US" sz="1200" b="1" dirty="0"/>
              <a:t>, </a:t>
            </a:r>
            <a:r>
              <a:rPr lang="en-US" sz="1200" b="1" dirty="0" err="1"/>
              <a:t>Venolia</a:t>
            </a:r>
            <a:r>
              <a:rPr lang="en-US" sz="1200" b="1" dirty="0"/>
              <a:t> &amp; De Line 2006] </a:t>
            </a:r>
            <a:r>
              <a:rPr lang="en-US" sz="1200" b="0" i="0" kern="1200" dirty="0">
                <a:solidFill>
                  <a:schemeClr val="tx1"/>
                </a:solidFill>
                <a:effectLst/>
                <a:latin typeface="+mn-lt"/>
                <a:ea typeface="+mn-ea"/>
                <a:cs typeface="+mn-cs"/>
              </a:rPr>
              <a:t>LaToza, T.D., </a:t>
            </a:r>
            <a:r>
              <a:rPr lang="en-US" sz="1200" b="0" i="0" kern="1200" dirty="0" err="1">
                <a:solidFill>
                  <a:schemeClr val="tx1"/>
                </a:solidFill>
                <a:effectLst/>
                <a:latin typeface="+mn-lt"/>
                <a:ea typeface="+mn-ea"/>
                <a:cs typeface="+mn-cs"/>
              </a:rPr>
              <a:t>Venolia</a:t>
            </a:r>
            <a:r>
              <a:rPr lang="en-US" sz="1200" b="0" i="0" kern="1200" dirty="0">
                <a:solidFill>
                  <a:schemeClr val="tx1"/>
                </a:solidFill>
                <a:effectLst/>
                <a:latin typeface="+mn-lt"/>
                <a:ea typeface="+mn-ea"/>
                <a:cs typeface="+mn-cs"/>
              </a:rPr>
              <a:t>, G., &amp; </a:t>
            </a:r>
            <a:r>
              <a:rPr lang="en-US" sz="1200" b="0" i="0" kern="1200" dirty="0" err="1">
                <a:solidFill>
                  <a:schemeClr val="tx1"/>
                </a:solidFill>
                <a:effectLst/>
                <a:latin typeface="+mn-lt"/>
                <a:ea typeface="+mn-ea"/>
                <a:cs typeface="+mn-cs"/>
              </a:rPr>
              <a:t>DeLine</a:t>
            </a:r>
            <a:r>
              <a:rPr lang="en-US" sz="1200" b="0" i="0" kern="1200" dirty="0">
                <a:solidFill>
                  <a:schemeClr val="tx1"/>
                </a:solidFill>
                <a:effectLst/>
                <a:latin typeface="+mn-lt"/>
                <a:ea typeface="+mn-ea"/>
                <a:cs typeface="+mn-cs"/>
              </a:rPr>
              <a:t>, R. 2006. Maintaining mental models: a study of developer work habits. In Proceedings of the 28th international conference on Software engineering (ICSE '06). ACM, New York, NY, USA, 492-501. DOI: https://doi.org/10.1145/1134285.1134355</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[Britton et al. 2013] </a:t>
            </a:r>
            <a:r>
              <a:rPr lang="en-US" sz="1200" b="0" i="0" u="none" strike="noStrike" kern="1200" baseline="0" dirty="0">
                <a:solidFill>
                  <a:schemeClr val="tx1"/>
                </a:solidFill>
                <a:latin typeface="+mn-lt"/>
                <a:ea typeface="+mn-ea"/>
                <a:cs typeface="+mn-cs"/>
              </a:rPr>
              <a:t>Britton T, et al.,  </a:t>
            </a:r>
            <a:r>
              <a:rPr lang="en-US" sz="1200" b="1" i="0" u="none" strike="noStrike" kern="1200" baseline="0" dirty="0">
                <a:solidFill>
                  <a:schemeClr val="tx1"/>
                </a:solidFill>
                <a:latin typeface="+mn-lt"/>
                <a:ea typeface="+mn-ea"/>
                <a:cs typeface="+mn-cs"/>
              </a:rPr>
              <a:t>Reversible Debugging Software “Quantify the time and cost saved using reversible debuggers”, Report, University of Cambridge Report, 2013</a:t>
            </a:r>
          </a:p>
          <a:p>
            <a:endParaRPr lang="en-US" sz="1200" b="1"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Perscheid</a:t>
            </a:r>
            <a:r>
              <a:rPr lang="en-US" sz="1200" b="1" kern="1200" dirty="0">
                <a:solidFill>
                  <a:schemeClr val="tx1"/>
                </a:solidFill>
                <a:effectLst/>
                <a:latin typeface="+mn-lt"/>
                <a:ea typeface="+mn-ea"/>
                <a:cs typeface="+mn-cs"/>
              </a:rPr>
              <a:t> et al. 2017]</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Perscheid</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Siegmund</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Taeumel</a:t>
            </a:r>
            <a:r>
              <a:rPr lang="en-US" sz="1200" kern="1200" dirty="0">
                <a:solidFill>
                  <a:schemeClr val="tx1"/>
                </a:solidFill>
                <a:effectLst/>
                <a:latin typeface="+mn-lt"/>
                <a:ea typeface="+mn-ea"/>
                <a:cs typeface="+mn-cs"/>
              </a:rPr>
              <a:t>, M., and Hirschfeld, R. Studying the advancement in debugging practice of professional software developers. Software Quality Journal 25, 1 (Mar. 2017), 83–110.</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a:t>
            </a:fld>
            <a:endParaRPr lang="en-US"/>
          </a:p>
        </p:txBody>
      </p:sp>
    </p:spTree>
    <p:extLst>
      <p:ext uri="{BB962C8B-B14F-4D97-AF65-F5344CB8AC3E}">
        <p14:creationId xmlns:p14="http://schemas.microsoft.com/office/powerpoint/2010/main" val="976583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We applied </a:t>
            </a:r>
            <a:r>
              <a:rPr lang="en-US" dirty="0"/>
              <a:t>filters for other sets </a:t>
            </a:r>
            <a:r>
              <a:rPr lang="en-US"/>
              <a:t>of features</a:t>
            </a:r>
            <a:r>
              <a:rPr lang="en-US" dirty="0"/>
              <a:t>. I filtered workers by </a:t>
            </a:r>
            <a:r>
              <a:rPr lang="en-US" sz="1200" dirty="0"/>
              <a:t>test score, profession</a:t>
            </a:r>
            <a:r>
              <a:rPr lang="en-US" sz="1200"/>
              <a:t>, and years </a:t>
            </a:r>
            <a:r>
              <a:rPr lang="en-US" sz="1200" dirty="0"/>
              <a:t>of experience</a:t>
            </a:r>
            <a:r>
              <a:rPr lang="en-US" sz="1200"/>
              <a:t>. Answers </a:t>
            </a:r>
            <a:r>
              <a:rPr lang="en-US" sz="1200" dirty="0"/>
              <a:t>were filtered </a:t>
            </a:r>
            <a:r>
              <a:rPr lang="en-US" sz="1200"/>
              <a:t>by duration</a:t>
            </a:r>
            <a:r>
              <a:rPr lang="en-US" sz="1200" dirty="0"/>
              <a:t>, confidence, difficulty</a:t>
            </a:r>
            <a:r>
              <a:rPr lang="en-US" sz="1200"/>
              <a:t>, explanation </a:t>
            </a:r>
            <a:r>
              <a:rPr lang="en-US" sz="1200" dirty="0"/>
              <a:t>size.</a:t>
            </a:r>
          </a:p>
          <a:p>
            <a:endParaRPr lang="en-US" dirty="0"/>
          </a:p>
          <a:p>
            <a:r>
              <a:rPr lang="en-US"/>
              <a:t>After applying a </a:t>
            </a:r>
            <a:r>
              <a:rPr lang="en-US" dirty="0"/>
              <a:t>set of filters,</a:t>
            </a:r>
            <a:r>
              <a:rPr lang="en-US" baseline="0" dirty="0"/>
              <a:t> </a:t>
            </a:r>
            <a:r>
              <a:rPr lang="en-US" baseline="0"/>
              <a:t>we obtained </a:t>
            </a:r>
            <a:r>
              <a:rPr lang="en-US" baseline="0" dirty="0"/>
              <a:t>different subgroups of </a:t>
            </a:r>
            <a:r>
              <a:rPr lang="en-US" baseline="0"/>
              <a:t>workers that we call </a:t>
            </a:r>
            <a:r>
              <a:rPr lang="en-US" baseline="0" dirty="0"/>
              <a:t>subcrowds, </a:t>
            </a:r>
            <a:r>
              <a:rPr lang="en-US" baseline="0"/>
              <a:t>who also located all 8 faults</a:t>
            </a:r>
            <a:r>
              <a:rPr lang="en-US" baseline="0" dirty="0"/>
              <a:t>, but with different levels of </a:t>
            </a:r>
            <a:r>
              <a:rPr lang="en-US" baseline="0"/>
              <a:t>precision and recall. Table-x </a:t>
            </a:r>
            <a:r>
              <a:rPr lang="en-US" baseline="0" dirty="0"/>
              <a:t>shows 8 of these subcrowds </a:t>
            </a:r>
            <a:r>
              <a:rPr lang="en-US" baseline="0"/>
              <a:t>in detail</a:t>
            </a:r>
            <a:r>
              <a:rPr lang="en-US" baseline="0" dirty="0"/>
              <a:t>. </a:t>
            </a:r>
            <a:r>
              <a:rPr lang="en-US" baseline="0"/>
              <a:t>We can </a:t>
            </a:r>
            <a:r>
              <a:rPr lang="en-US" baseline="0" dirty="0"/>
              <a:t>see in </a:t>
            </a:r>
            <a:r>
              <a:rPr lang="en-US" baseline="0"/>
              <a:t>the table that a </a:t>
            </a:r>
            <a:r>
              <a:rPr lang="en-US" baseline="0" dirty="0"/>
              <a:t>subcrowd composed solely by </a:t>
            </a:r>
            <a:r>
              <a:rPr lang="en-US" baseline="0"/>
              <a:t>non-students had </a:t>
            </a:r>
            <a:r>
              <a:rPr lang="en-US" baseline="0" dirty="0"/>
              <a:t>the highest F1 score. </a:t>
            </a:r>
            <a:r>
              <a:rPr lang="en-US" baseline="0"/>
              <a:t>Notice also that </a:t>
            </a:r>
            <a:r>
              <a:rPr lang="en-US" baseline="0" dirty="0"/>
              <a:t>these </a:t>
            </a:r>
            <a:r>
              <a:rPr lang="en-US" baseline="0"/>
              <a:t>subcrowds are </a:t>
            </a:r>
            <a:r>
              <a:rPr lang="en-US" baseline="0" dirty="0"/>
              <a:t>not disjoint sets, </a:t>
            </a:r>
            <a:r>
              <a:rPr lang="en-US" baseline="0"/>
              <a:t>for instance</a:t>
            </a:r>
            <a:r>
              <a:rPr lang="en-US" baseline="0" dirty="0"/>
              <a:t>, &gt;80% score </a:t>
            </a:r>
            <a:r>
              <a:rPr lang="en-US" baseline="0"/>
              <a:t>non-students contain </a:t>
            </a:r>
            <a:r>
              <a:rPr lang="en-US" baseline="0" dirty="0"/>
              <a:t>the subcrowd of 100% score students, therefore, </a:t>
            </a:r>
            <a:r>
              <a:rPr lang="en-US" baseline="0"/>
              <a:t>they have </a:t>
            </a:r>
            <a:r>
              <a:rPr lang="en-US" baseline="0" dirty="0"/>
              <a:t>different number of workers, which imply different costs. </a:t>
            </a:r>
          </a:p>
        </p:txBody>
      </p:sp>
      <p:sp>
        <p:nvSpPr>
          <p:cNvPr id="4" name="Slide Number Placeholder 3"/>
          <p:cNvSpPr>
            <a:spLocks noGrp="1"/>
          </p:cNvSpPr>
          <p:nvPr>
            <p:ph type="sldNum" sz="quarter" idx="10"/>
          </p:nvPr>
        </p:nvSpPr>
        <p:spPr/>
        <p:txBody>
          <a:bodyPr/>
          <a:lstStyle/>
          <a:p>
            <a:fld id="{14AFBC83-0849-47CB-939E-954F49D0C8AD}" type="slidenum">
              <a:rPr lang="en-US" smtClean="0"/>
              <a:t>35</a:t>
            </a:fld>
            <a:endParaRPr lang="en-US"/>
          </a:p>
        </p:txBody>
      </p:sp>
    </p:spTree>
    <p:extLst>
      <p:ext uri="{BB962C8B-B14F-4D97-AF65-F5344CB8AC3E}">
        <p14:creationId xmlns:p14="http://schemas.microsoft.com/office/powerpoint/2010/main" val="3236188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36</a:t>
            </a:fld>
            <a:endParaRPr lang="en-US"/>
          </a:p>
        </p:txBody>
      </p:sp>
    </p:spTree>
    <p:extLst>
      <p:ext uri="{BB962C8B-B14F-4D97-AF65-F5344CB8AC3E}">
        <p14:creationId xmlns:p14="http://schemas.microsoft.com/office/powerpoint/2010/main" val="331278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37</a:t>
            </a:fld>
            <a:endParaRPr lang="en-US" dirty="0"/>
          </a:p>
        </p:txBody>
      </p:sp>
    </p:spTree>
    <p:extLst>
      <p:ext uri="{BB962C8B-B14F-4D97-AF65-F5344CB8AC3E}">
        <p14:creationId xmlns:p14="http://schemas.microsoft.com/office/powerpoint/2010/main" val="347727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Recruitment: consists posting the job, obtaining candidates</a:t>
            </a:r>
            <a:r>
              <a:rPr lang="en-US" dirty="0"/>
              <a:t>’</a:t>
            </a:r>
            <a:r>
              <a:rPr lang="pt-BR" dirty="0"/>
              <a:t> agreement to participate in the study, collecting demographic information from the participantes, and having these participants take a programming exam. In the instances of the experiment, there we no selection of participant based on their demographics. </a:t>
            </a:r>
          </a:p>
          <a:p>
            <a:endParaRPr lang="pt-BR" dirty="0"/>
          </a:p>
          <a:p>
            <a:r>
              <a:rPr lang="pt-BR" dirty="0"/>
              <a:t>Task generation: consist of processing the information of a bug, which corresponds to the software failure message, the unit test, the source code that failed the unit test (a Java method, caller and callee methods). The processing consists of instantiating tasks based on a set of template questions (8 in the first experiment and 4 in the second). The decision of which tasks to be instantiated depends on the control signal (more on this later) as shown in the figure.</a:t>
            </a:r>
          </a:p>
          <a:p>
            <a:endParaRPr lang="pt-BR" dirty="0"/>
          </a:p>
          <a:p>
            <a:r>
              <a:rPr lang="pt-BR" dirty="0"/>
              <a:t>Task assignment: consists of matching a task to a programmer. The matching is decided based on programming skill and task complexity. The programming skill is a composition of the outcomes of the programming exam, years of programming experience, and the persons profession (professional programmer, hobbyist, graduate student, undergraduate student, other). The task complexity is measured using the Halstead code complexity metric. The matching can be parameterized only by a control signal (more later).</a:t>
            </a:r>
          </a:p>
          <a:p>
            <a:endParaRPr lang="pt-BR" dirty="0"/>
          </a:p>
          <a:p>
            <a:r>
              <a:rPr lang="pt-BR" dirty="0"/>
              <a:t>Code inspection: consists of graphical user interface (GUI) that gives the programmer access to the source code and the software failure. The GUI also presents a specific question about the relationship between a particular program statement, which is highlighted in yellow in the source code. Below the question there are input fields for the programmer to answer. The answer corresponds to a Yes (the highlighted program statement is related to the failure), No, or I don’t Know. Additionally the programmer must write an explanation, provide level of confidence on her answer, how difficult she perceived the question to be. On the background the GUI measures how it took the programmer from opening the task to submiting it, which generates a task outcome that is an input to the control module (more later).</a:t>
            </a:r>
          </a:p>
          <a:p>
            <a:endParaRPr lang="pt-BR" dirty="0"/>
          </a:p>
          <a:p>
            <a:r>
              <a:rPr lang="pt-BR" dirty="0"/>
              <a:t>Voting: consists of two steps – (1) aggregating multiple answers from the same question and (2) ranking the corresponding program statements that were deemed more suspicious with respect to harboring the fault. We designed different types of voting mechanisms (more later). Voting produces two outcomes, one is the fault identification, whic</a:t>
            </a:r>
          </a:p>
          <a:p>
            <a:endParaRPr lang="pt-BR" dirty="0"/>
          </a:p>
          <a:p>
            <a:r>
              <a:rPr lang="pt-BR" dirty="0"/>
              <a:t>Control agent</a:t>
            </a:r>
          </a:p>
          <a:p>
            <a:r>
              <a:rPr lang="pt-BR" dirty="0"/>
              <a:t>The control module is responsible to learn how to steer the execution environment. This happen through three learning models: convergence model, sequencing model, and intervention model. Differently from the components in the execution enviroment, the components in the control agent are called models, because they do not have a deterministic mechanism. Instead, the control components have different probabilistic mechanisms. They are probabilistic in a sense that the actions are not deterministic given the inputs. The actions correspond to changes in the configurations of the components responsible for task generation and task assignment. Next, we detailed each of the control components.</a:t>
            </a:r>
          </a:p>
          <a:p>
            <a:endParaRPr lang="pt-BR" dirty="0"/>
          </a:p>
          <a:p>
            <a:r>
              <a:rPr lang="pt-BR" dirty="0"/>
              <a:t>Convergence model: consists of probabilistic model that estimates the rate of convergence towards a fault identification outcome. The goal of the convergence model is to decide when to stop generating and assigning certain tasks (or all tasks all together). The convergence model interacts with the sequencing model to simulate the outcome of hypothetical task executions. The convergence model learns based on two sets of inputs, the outcome of a tasks and the current list of suspicious program statements produced by the voting component. The convergence model is specified by a set of mathematical formulas and an algorithm, which we detail later. </a:t>
            </a:r>
          </a:p>
          <a:p>
            <a:endParaRPr lang="pt-BR" dirty="0"/>
          </a:p>
          <a:p>
            <a:r>
              <a:rPr lang="pt-BR" dirty="0"/>
              <a:t>Sequencing model: consists of a probabilisic model that chooses the next task that should be executed and by whom in order to minimize the number of tasks needed to identify the fault. This minimization goal has two subgoals, (1) identify a unique program statement as the one harbouring the fault and (2) reduce the uncertainty (variance) about this classification. This involves balancing exploration and exploitation. The exploration correspond to executing tasks that have weak signal concerning the fault, for instance, few answers or answers with low confidence. Hence, the goal of exploration is to reduce classification bias by minimizing the risk of overlooking a possible location of a fault (false negatives) The exploitation corresponds to executing tasks that have strong signal, for instance, high confidence, low difficulty, lengthy explanations, and many answers. The goal of exploitation is to reduce classification variance by minimizing the risk of misdiagnosing a program statement as faulty (i.e., false positives). We investigated different sequential decision algorithms based on multi-armed bandits, which we detail later. </a:t>
            </a:r>
          </a:p>
          <a:p>
            <a:endParaRPr lang="pt-BR" dirty="0"/>
          </a:p>
          <a:p>
            <a:r>
              <a:rPr lang="pt-BR" dirty="0"/>
              <a:t>Intervention model: consists of a probabilistic model that determines where to intervene and to which degree in order to obtain the larger impact on the accuracy of the task outcomes. By intervene we mean to determine the values of certain variables (called covariates) that hold a causal relationship with the goal represented by an outcome variable. For this reason, the intervention model is based on a causal model and a set of intervention intruments. The causal model is learned from data and the intervention instruments are determined from domain-knowledge. The causal model consists of a Bayesian network, where the nodes are features about the programmer (years of experience, qualification score, and profession), the bug (source code complexity), and the task (duration, explanation, confidence, and difficulty). The causal model is learned from data using hierarchical Bayesian regression methods. The intervention instruments specify how a covariate can be manipulated, i.e., has its values modified while all the other covariates are left unchanged. This requires domain-knowledge about the assumptions that can be made with respect to identifiability, stability, modularity, and ignorability of the cause-effects of manipulating one or multiple covariates. Intervention is necessary not only to steer the process, but also build confidence on the ability of the causal model to make inferences about the phenomenon of fault understanding at the task type level. Conversely the voting model is responsible to make inferences about the coarser grain phenomenon of the fault identification consensus across different tasks.</a:t>
            </a:r>
          </a:p>
        </p:txBody>
      </p:sp>
      <p:sp>
        <p:nvSpPr>
          <p:cNvPr id="4" name="Slide Number Placeholder 3"/>
          <p:cNvSpPr>
            <a:spLocks noGrp="1"/>
          </p:cNvSpPr>
          <p:nvPr>
            <p:ph type="sldNum" sz="quarter" idx="5"/>
          </p:nvPr>
        </p:nvSpPr>
        <p:spPr/>
        <p:txBody>
          <a:bodyPr/>
          <a:lstStyle/>
          <a:p>
            <a:fld id="{4407121C-C615-4CE0-BDEE-EA26D0AA4CF5}" type="slidenum">
              <a:rPr lang="en-US" smtClean="0"/>
              <a:t>38</a:t>
            </a:fld>
            <a:endParaRPr lang="en-US"/>
          </a:p>
        </p:txBody>
      </p:sp>
    </p:spTree>
    <p:extLst>
      <p:ext uri="{BB962C8B-B14F-4D97-AF65-F5344CB8AC3E}">
        <p14:creationId xmlns:p14="http://schemas.microsoft.com/office/powerpoint/2010/main" val="1601227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14AFBC83-0849-47CB-939E-954F49D0C8AD}" type="slidenum">
              <a:rPr lang="en-US" smtClean="0"/>
              <a:t>39</a:t>
            </a:fld>
            <a:endParaRPr lang="en-US" dirty="0"/>
          </a:p>
        </p:txBody>
      </p:sp>
    </p:spTree>
    <p:extLst>
      <p:ext uri="{BB962C8B-B14F-4D97-AF65-F5344CB8AC3E}">
        <p14:creationId xmlns:p14="http://schemas.microsoft.com/office/powerpoint/2010/main" val="1988622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40</a:t>
            </a:fld>
            <a:endParaRPr lang="en-US" dirty="0"/>
          </a:p>
        </p:txBody>
      </p:sp>
    </p:spTree>
    <p:extLst>
      <p:ext uri="{BB962C8B-B14F-4D97-AF65-F5344CB8AC3E}">
        <p14:creationId xmlns:p14="http://schemas.microsoft.com/office/powerpoint/2010/main" val="296682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47</a:t>
            </a:fld>
            <a:endParaRPr lang="en-US" dirty="0"/>
          </a:p>
        </p:txBody>
      </p:sp>
    </p:spTree>
    <p:extLst>
      <p:ext uri="{BB962C8B-B14F-4D97-AF65-F5344CB8AC3E}">
        <p14:creationId xmlns:p14="http://schemas.microsoft.com/office/powerpoint/2010/main" val="3644616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FBC83-0849-47CB-939E-954F49D0C8AD}" type="slidenum">
              <a:rPr lang="en-US" smtClean="0"/>
              <a:t>51</a:t>
            </a:fld>
            <a:endParaRPr lang="en-US" dirty="0"/>
          </a:p>
        </p:txBody>
      </p:sp>
    </p:spTree>
    <p:extLst>
      <p:ext uri="{BB962C8B-B14F-4D97-AF65-F5344CB8AC3E}">
        <p14:creationId xmlns:p14="http://schemas.microsoft.com/office/powerpoint/2010/main" val="3838891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Lieberman, Henry. "The debugging scandal and what to do about it." </a:t>
            </a:r>
            <a:r>
              <a:rPr lang="en-US" i="1" dirty="0"/>
              <a:t>Communications of the ACM</a:t>
            </a:r>
            <a:r>
              <a:rPr lang="en-US" dirty="0"/>
              <a:t> 40.4 (1997): 26-30.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Shapiro, Ehud Yehuda. </a:t>
            </a:r>
            <a:r>
              <a:rPr lang="en-US" i="1" dirty="0"/>
              <a:t>Algorithmic program debugging</a:t>
            </a:r>
            <a:r>
              <a:rPr lang="en-US" dirty="0"/>
              <a:t>. PhD Thesis, MIT, 1982.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Weiser, Mark. "Program slicing." </a:t>
            </a:r>
            <a:r>
              <a:rPr lang="en-US" i="1" dirty="0"/>
              <a:t>IEEE Transactions on software engineering</a:t>
            </a:r>
            <a:r>
              <a:rPr lang="en-US" dirty="0"/>
              <a:t> 4 (1984): 352-357.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Mockus</a:t>
            </a:r>
            <a:r>
              <a:rPr lang="en-US" dirty="0"/>
              <a:t>, </a:t>
            </a:r>
            <a:r>
              <a:rPr lang="en-US" dirty="0" err="1"/>
              <a:t>Audris</a:t>
            </a:r>
            <a:r>
              <a:rPr lang="en-US" dirty="0"/>
              <a:t>, Roy T. Fielding, and James D. </a:t>
            </a:r>
            <a:r>
              <a:rPr lang="en-US" dirty="0" err="1"/>
              <a:t>Herbsleb</a:t>
            </a:r>
            <a:r>
              <a:rPr lang="en-US" dirty="0"/>
              <a:t>. "Two case studies of open source software development: Apache and Mozilla." </a:t>
            </a:r>
            <a:r>
              <a:rPr lang="en-US" i="1" dirty="0"/>
              <a:t>ACM Transactions on Software Engineering and Methodology (TOSEM)</a:t>
            </a:r>
            <a:r>
              <a:rPr lang="en-US" dirty="0"/>
              <a:t> 11.3 (2002): 309-346.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enough eye-balls, all bugs are shallow” ==  given a large enough team, someone will deem the bug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4</a:t>
            </a:fld>
            <a:endParaRPr lang="en-US"/>
          </a:p>
        </p:txBody>
      </p:sp>
    </p:spTree>
    <p:extLst>
      <p:ext uri="{BB962C8B-B14F-4D97-AF65-F5344CB8AC3E}">
        <p14:creationId xmlns:p14="http://schemas.microsoft.com/office/powerpoint/2010/main" val="152731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Generating hypotheses about the problem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Requires a discipline behavior</a:t>
            </a:r>
          </a:p>
          <a:p>
            <a:r>
              <a:rPr lang="en-US" dirty="0"/>
              <a:t>Understanding the source code is difficult</a:t>
            </a:r>
          </a:p>
          <a:p>
            <a:r>
              <a:rPr lang="en-US" dirty="0"/>
              <a:t>Identifying problems and explaining facts is difficult</a:t>
            </a:r>
          </a:p>
          <a:p>
            <a:r>
              <a:rPr lang="en-US" dirty="0"/>
              <a:t>Hence the task is too difficult because it is </a:t>
            </a:r>
            <a:r>
              <a:rPr lang="en-US" u="sng" dirty="0"/>
              <a:t>unbounded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Beller</a:t>
            </a:r>
            <a:r>
              <a:rPr lang="en-US" dirty="0"/>
              <a:t>, Moritz, et al. "On the dichotomy of debugging behavior among programmers." </a:t>
            </a:r>
            <a:r>
              <a:rPr lang="en-US" i="1" dirty="0"/>
              <a:t>Proceedings of the 40th International Conference on Software Engineering</a:t>
            </a:r>
            <a:r>
              <a:rPr lang="en-US" dirty="0"/>
              <a:t>. 2018.</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5</a:t>
            </a:fld>
            <a:endParaRPr lang="en-US"/>
          </a:p>
        </p:txBody>
      </p:sp>
    </p:spTree>
    <p:extLst>
      <p:ext uri="{BB962C8B-B14F-4D97-AF65-F5344CB8AC3E}">
        <p14:creationId xmlns:p14="http://schemas.microsoft.com/office/powerpoint/2010/main" val="2891250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Several debugging techniques and tools were developed to help make debugging easier. Each in their own way, all techniques narrow the number of lines of code that the programmer will have to inspect. When effective, these techniques narrow to the lines, among which the fault is located. For instance, Algorithmic debugging tasks are …., Static analysis tasks are …</a:t>
            </a:r>
          </a:p>
          <a:p>
            <a:endParaRPr lang="en-US" u="sng" dirty="0"/>
          </a:p>
          <a:p>
            <a:r>
              <a:rPr lang="en-US" u="sng" dirty="0"/>
              <a:t>Automated tools</a:t>
            </a:r>
          </a:p>
          <a:p>
            <a:pPr marL="342900" indent="-342900">
              <a:buFont typeface="Arial" panose="020B0604020202020204" pitchFamily="34" charset="0"/>
              <a:buChar char="•"/>
            </a:pPr>
            <a:r>
              <a:rPr lang="en-US" dirty="0"/>
              <a:t>Static analysis tools (PMC and </a:t>
            </a:r>
            <a:r>
              <a:rPr lang="en-US" dirty="0" err="1"/>
              <a:t>FindBugs</a:t>
            </a:r>
            <a:r>
              <a:rPr lang="en-US" dirty="0"/>
              <a:t>) add study from [Amann et al 2018]</a:t>
            </a:r>
          </a:p>
          <a:p>
            <a:pPr marL="342900" indent="-342900">
              <a:buFont typeface="Arial" panose="020B0604020202020204" pitchFamily="34" charset="0"/>
              <a:buChar char="•"/>
            </a:pPr>
            <a:r>
              <a:rPr lang="en-US" dirty="0"/>
              <a:t>Statistical fault localization </a:t>
            </a:r>
          </a:p>
          <a:p>
            <a:pPr marL="584194" lvl="1" indent="-342900">
              <a:buFont typeface="Arial" panose="020B0604020202020204" pitchFamily="34" charset="0"/>
              <a:buChar char="•"/>
            </a:pPr>
            <a:r>
              <a:rPr lang="en-US" dirty="0"/>
              <a:t>Lack of Fault Understanding (</a:t>
            </a:r>
            <a:r>
              <a:rPr lang="en-US" dirty="0" err="1"/>
              <a:t>Parnin</a:t>
            </a:r>
            <a:r>
              <a:rPr lang="en-US" dirty="0"/>
              <a:t> &amp; </a:t>
            </a:r>
            <a:r>
              <a:rPr lang="en-US" dirty="0" err="1"/>
              <a:t>Orso</a:t>
            </a:r>
            <a:r>
              <a:rPr lang="en-US" dirty="0"/>
              <a:t> 2011) </a:t>
            </a:r>
          </a:p>
          <a:p>
            <a:r>
              <a:rPr lang="en-US" dirty="0"/>
              <a:t>Do not cover all types of bugs and/or depend on the quality of the unit tests</a:t>
            </a:r>
          </a:p>
          <a:p>
            <a:endParaRPr lang="en-US" dirty="0"/>
          </a:p>
          <a:p>
            <a:r>
              <a:rPr lang="en-US" dirty="0"/>
              <a:t>[Amann-etal-2018] </a:t>
            </a:r>
            <a:r>
              <a:rPr lang="en-US" sz="1200" b="0" i="0" kern="1200" dirty="0">
                <a:solidFill>
                  <a:schemeClr val="tx1"/>
                </a:solidFill>
                <a:effectLst/>
                <a:latin typeface="+mn-lt"/>
                <a:ea typeface="+mn-ea"/>
                <a:cs typeface="+mn-cs"/>
              </a:rPr>
              <a:t>Amann, S., Nguyen, H. A., </a:t>
            </a:r>
            <a:r>
              <a:rPr lang="en-US" sz="1200" b="0" i="0" kern="1200" dirty="0" err="1">
                <a:solidFill>
                  <a:schemeClr val="tx1"/>
                </a:solidFill>
                <a:effectLst/>
                <a:latin typeface="+mn-lt"/>
                <a:ea typeface="+mn-ea"/>
                <a:cs typeface="+mn-cs"/>
              </a:rPr>
              <a:t>Nadi</a:t>
            </a:r>
            <a:r>
              <a:rPr lang="en-US" sz="1200" b="0" i="0" kern="1200" dirty="0">
                <a:solidFill>
                  <a:schemeClr val="tx1"/>
                </a:solidFill>
                <a:effectLst/>
                <a:latin typeface="+mn-lt"/>
                <a:ea typeface="+mn-ea"/>
                <a:cs typeface="+mn-cs"/>
              </a:rPr>
              <a:t>, S., Nguyen, T. N., &amp; </a:t>
            </a:r>
            <a:r>
              <a:rPr lang="en-US" sz="1200" b="0" i="0" kern="1200" dirty="0" err="1">
                <a:solidFill>
                  <a:schemeClr val="tx1"/>
                </a:solidFill>
                <a:effectLst/>
                <a:latin typeface="+mn-lt"/>
                <a:ea typeface="+mn-ea"/>
                <a:cs typeface="+mn-cs"/>
              </a:rPr>
              <a:t>Mezini</a:t>
            </a:r>
            <a:r>
              <a:rPr lang="en-US" sz="1200" b="0" i="0" kern="1200" dirty="0">
                <a:solidFill>
                  <a:schemeClr val="tx1"/>
                </a:solidFill>
                <a:effectLst/>
                <a:latin typeface="+mn-lt"/>
                <a:ea typeface="+mn-ea"/>
                <a:cs typeface="+mn-cs"/>
              </a:rPr>
              <a:t>, M. (2018). A systematic evaluation of static </a:t>
            </a:r>
            <a:r>
              <a:rPr lang="en-US" sz="1200" b="0" i="0" kern="1200" dirty="0" err="1">
                <a:solidFill>
                  <a:schemeClr val="tx1"/>
                </a:solidFill>
                <a:effectLst/>
                <a:latin typeface="+mn-lt"/>
                <a:ea typeface="+mn-ea"/>
                <a:cs typeface="+mn-cs"/>
              </a:rPr>
              <a:t>api</a:t>
            </a:r>
            <a:r>
              <a:rPr lang="en-US" sz="1200" b="0" i="0" kern="1200" dirty="0">
                <a:solidFill>
                  <a:schemeClr val="tx1"/>
                </a:solidFill>
                <a:effectLst/>
                <a:latin typeface="+mn-lt"/>
                <a:ea typeface="+mn-ea"/>
                <a:cs typeface="+mn-cs"/>
              </a:rPr>
              <a:t>-misuse detectors. </a:t>
            </a:r>
            <a:r>
              <a:rPr lang="en-US" sz="1200" b="0" i="1" kern="1200" dirty="0">
                <a:solidFill>
                  <a:schemeClr val="tx1"/>
                </a:solidFill>
                <a:effectLst/>
                <a:latin typeface="+mn-lt"/>
                <a:ea typeface="+mn-ea"/>
                <a:cs typeface="+mn-cs"/>
              </a:rPr>
              <a:t>IEEE Transactions on Software Engineering</a:t>
            </a:r>
            <a:r>
              <a:rPr lang="en-US" sz="1200" b="0" i="0" kern="1200" dirty="0">
                <a:solidFill>
                  <a:schemeClr val="tx1"/>
                </a:solidFill>
                <a:effectLst/>
                <a:latin typeface="+mn-lt"/>
                <a:ea typeface="+mn-ea"/>
                <a:cs typeface="+mn-cs"/>
              </a:rPr>
              <a:t>.</a:t>
            </a:r>
          </a:p>
          <a:p>
            <a:endParaRPr lang="en-US" dirty="0"/>
          </a:p>
          <a:p>
            <a:r>
              <a:rPr lang="en-US" u="sng" dirty="0"/>
              <a:t>Manual tools</a:t>
            </a:r>
          </a:p>
          <a:p>
            <a:pPr marL="342900" indent="-342900">
              <a:buFont typeface="Arial" panose="020B0604020202020204" pitchFamily="34" charset="0"/>
              <a:buChar char="•"/>
            </a:pPr>
            <a:r>
              <a:rPr lang="en-US" dirty="0"/>
              <a:t>Interactive debugging – </a:t>
            </a:r>
            <a:r>
              <a:rPr lang="en-US" dirty="0" err="1"/>
              <a:t>Whyline</a:t>
            </a:r>
            <a:r>
              <a:rPr lang="en-US" dirty="0"/>
              <a:t> [2008], Enlightened Debugging [2018]</a:t>
            </a:r>
            <a:endParaRPr lang="en-US" u="sng" dirty="0"/>
          </a:p>
          <a:p>
            <a:pPr marL="342900" indent="-342900">
              <a:buFont typeface="Arial" panose="020B0604020202020204" pitchFamily="34" charset="0"/>
              <a:buChar char="•"/>
            </a:pPr>
            <a:r>
              <a:rPr lang="en-US" dirty="0"/>
              <a:t>Crowd-enriched data - </a:t>
            </a:r>
            <a:r>
              <a:rPr lang="en-US" dirty="0" err="1"/>
              <a:t>BlueFix</a:t>
            </a:r>
            <a:r>
              <a:rPr lang="en-US" dirty="0"/>
              <a:t> [2012], Crowd::Debug [2011], Help me out [2010], Bugfix [2009]</a:t>
            </a:r>
          </a:p>
          <a:p>
            <a:pPr marL="342900" indent="-342900">
              <a:buFont typeface="Arial" panose="020B0604020202020204" pitchFamily="34" charset="0"/>
              <a:buChar char="•"/>
            </a:pPr>
            <a:r>
              <a:rPr lang="en-US" dirty="0"/>
              <a:t>Crowd debugging – Crowd Oracles [2013], CrowdCode [2014]</a:t>
            </a:r>
          </a:p>
          <a:p>
            <a:pPr marL="0" indent="0">
              <a:buFont typeface="Arial" panose="020B0604020202020204" pitchFamily="34" charset="0"/>
              <a:buNone/>
            </a:pPr>
            <a:r>
              <a:rPr lang="en-US" dirty="0"/>
              <a:t>Depend on professional programmers and/or do not support concurrent work</a:t>
            </a:r>
          </a:p>
          <a:p>
            <a:endParaRPr lang="en-US" dirty="0"/>
          </a:p>
          <a:p>
            <a:r>
              <a:rPr lang="en-US" dirty="0"/>
              <a:t>Not all crowdsourced debugging generate tasks, for instance, Bug Bounties consists of generic open call without any list of tasks partitioning the investigation for bugs.</a:t>
            </a:r>
          </a:p>
        </p:txBody>
      </p:sp>
      <p:sp>
        <p:nvSpPr>
          <p:cNvPr id="4" name="Slide Number Placeholder 3"/>
          <p:cNvSpPr>
            <a:spLocks noGrp="1"/>
          </p:cNvSpPr>
          <p:nvPr>
            <p:ph type="sldNum" sz="quarter" idx="5"/>
          </p:nvPr>
        </p:nvSpPr>
        <p:spPr/>
        <p:txBody>
          <a:bodyPr/>
          <a:lstStyle/>
          <a:p>
            <a:fld id="{14AFBC83-0849-47CB-939E-954F49D0C8AD}" type="slidenum">
              <a:rPr lang="en-US" smtClean="0"/>
              <a:t>6</a:t>
            </a:fld>
            <a:endParaRPr lang="en-US" dirty="0"/>
          </a:p>
        </p:txBody>
      </p:sp>
    </p:spTree>
    <p:extLst>
      <p:ext uri="{BB962C8B-B14F-4D97-AF65-F5344CB8AC3E}">
        <p14:creationId xmlns:p14="http://schemas.microsoft.com/office/powerpoint/2010/main" val="283478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a:t>
            </a:r>
            <a:r>
              <a:rPr lang="en-US" sz="1200" dirty="0" err="1"/>
              <a:t>Golagha</a:t>
            </a:r>
            <a:r>
              <a:rPr lang="en-US" sz="1200" dirty="0"/>
              <a:t>, </a:t>
            </a:r>
            <a:r>
              <a:rPr lang="en-US" sz="1200" dirty="0" err="1"/>
              <a:t>Pretschner</a:t>
            </a:r>
            <a:r>
              <a:rPr lang="en-US" sz="1200" dirty="0"/>
              <a:t> &amp; Briand 2020] </a:t>
            </a:r>
            <a:r>
              <a:rPr lang="en-US" sz="1800" b="0" i="0" u="none" strike="noStrike" baseline="0" dirty="0">
                <a:latin typeface="NimbusRomNo9L-Regu"/>
              </a:rPr>
              <a:t>Can We Predict the Quality of Spectrum-based</a:t>
            </a:r>
          </a:p>
          <a:p>
            <a:pPr algn="l"/>
            <a:r>
              <a:rPr lang="en-US" sz="1800" b="0" i="0" u="none" strike="noStrike" baseline="0" dirty="0">
                <a:latin typeface="NimbusRomNo9L-Regu"/>
              </a:rPr>
              <a:t>Fault Localization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US" sz="1400" dirty="0" err="1"/>
              <a:t>Parnin</a:t>
            </a:r>
            <a:r>
              <a:rPr lang="en-US" sz="1400" dirty="0"/>
              <a:t> &amp; </a:t>
            </a:r>
            <a:r>
              <a:rPr lang="en-US" sz="1400" dirty="0" err="1"/>
              <a:t>Orso</a:t>
            </a:r>
            <a:r>
              <a:rPr lang="en-US" sz="1400" dirty="0"/>
              <a:t> 2011] ] Are automated debugging techniques actually helping programmers?., ISSTA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indent="0">
              <a:buNone/>
            </a:pPr>
            <a:endParaRPr lang="en-US" dirty="0"/>
          </a:p>
          <a:p>
            <a:pPr marL="0" indent="0">
              <a:buNone/>
            </a:pPr>
            <a:r>
              <a:rPr lang="en-US" dirty="0"/>
              <a:t>Why? Many fundamental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drawn to details that confirm our existing beliefs</a:t>
            </a:r>
          </a:p>
          <a:p>
            <a:r>
              <a:rPr lang="en-US" dirty="0"/>
              <a:t>*We discard specifics to form generalities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favor simple-looking options and complete information over complex and ambiguous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store memories differently based on how we experience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think we know what other developers were thinking</a:t>
            </a:r>
          </a:p>
          <a:p>
            <a:r>
              <a:rPr lang="en-US" dirty="0"/>
              <a:t>We project our current mindset and assumptions onto past and future</a:t>
            </a:r>
          </a:p>
          <a:p>
            <a:r>
              <a:rPr lang="en-US" dirty="0"/>
              <a:t>We fill in characteristics from stereotypes, generalities, and prior histories</a:t>
            </a:r>
          </a:p>
          <a:p>
            <a:r>
              <a:rPr lang="en-US" dirty="0"/>
              <a:t>We find stories and patterns even in sparse data</a:t>
            </a:r>
          </a:p>
          <a:p>
            <a:r>
              <a:rPr lang="en-US" dirty="0"/>
              <a:t>…</a:t>
            </a:r>
          </a:p>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7</a:t>
            </a:fld>
            <a:endParaRPr lang="en-US"/>
          </a:p>
        </p:txBody>
      </p:sp>
    </p:spTree>
    <p:extLst>
      <p:ext uri="{BB962C8B-B14F-4D97-AF65-F5344CB8AC3E}">
        <p14:creationId xmlns:p14="http://schemas.microsoft.com/office/powerpoint/2010/main" val="150944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Gigerenzer</a:t>
            </a:r>
            <a:r>
              <a:rPr lang="en-US" dirty="0"/>
              <a:t>, G. E., </a:t>
            </a:r>
            <a:r>
              <a:rPr lang="en-US" dirty="0" err="1"/>
              <a:t>Hertwig</a:t>
            </a:r>
            <a:r>
              <a:rPr lang="en-US" dirty="0"/>
              <a:t>, R. E., &amp; </a:t>
            </a:r>
            <a:r>
              <a:rPr lang="en-US" dirty="0" err="1"/>
              <a:t>Pachur</a:t>
            </a:r>
            <a:r>
              <a:rPr lang="en-US" dirty="0"/>
              <a:t>, T. E. (2011). </a:t>
            </a:r>
            <a:r>
              <a:rPr lang="en-US" i="1" dirty="0"/>
              <a:t>Heuristics: The foundations of adaptive behavior</a:t>
            </a:r>
            <a:r>
              <a:rPr lang="en-US" dirty="0"/>
              <a:t>. Oxford University Press.</a:t>
            </a:r>
          </a:p>
          <a:p>
            <a:r>
              <a:rPr lang="en-US" i="1" dirty="0" err="1"/>
              <a:t>Gigerenzer</a:t>
            </a:r>
            <a:r>
              <a:rPr lang="en-US" i="1" dirty="0"/>
              <a:t> G (2006). "Bounded and Rational". In Stainton RJ (ed.). Contemporary Debates in Cognitive Science. Blackwell. p. 129. </a:t>
            </a:r>
            <a:r>
              <a:rPr lang="en-US" i="1" dirty="0">
                <a:hlinkClick r:id="rId3" tooltip="ISBN (identifier)"/>
              </a:rPr>
              <a:t>ISBN</a:t>
            </a:r>
            <a:r>
              <a:rPr lang="en-US" i="1" dirty="0"/>
              <a:t> </a:t>
            </a:r>
            <a:r>
              <a:rPr lang="en-US" i="1" dirty="0">
                <a:hlinkClick r:id="rId4" tooltip="Special:BookSources/978-1-4051-1304-5"/>
              </a:rPr>
              <a:t>978-1-4051-1304-5</a:t>
            </a:r>
            <a:r>
              <a:rPr lang="en-US" i="1" dirty="0"/>
              <a:t>.</a:t>
            </a:r>
          </a:p>
          <a:p>
            <a:r>
              <a:rPr lang="en-US" dirty="0">
                <a:hlinkClick r:id="rId5" tooltip="Gerd Gigerenzer"/>
              </a:rPr>
              <a:t>Gerd </a:t>
            </a:r>
            <a:r>
              <a:rPr lang="en-US" dirty="0" err="1">
                <a:hlinkClick r:id="rId5" tooltip="Gerd Gigerenzer"/>
              </a:rPr>
              <a:t>Gigerenzer</a:t>
            </a:r>
            <a:r>
              <a:rPr lang="en-US" dirty="0"/>
              <a:t> has criticized the framing of cognitive biases as errors in judgment, and favors interpreting them as arising from rational deviations from logical thought.</a:t>
            </a:r>
            <a:r>
              <a:rPr lang="en-US" baseline="30000" dirty="0">
                <a:hlinkClick r:id="rId6"/>
              </a:rPr>
              <a:t>[6]</a:t>
            </a:r>
            <a:r>
              <a:rPr lang="en-US" baseline="30000" dirty="0"/>
              <a:t>  </a:t>
            </a:r>
          </a:p>
          <a:p>
            <a:endParaRPr lang="en-US" baseline="30000" dirty="0"/>
          </a:p>
          <a:p>
            <a:r>
              <a:rPr lang="en-US" b="1" baseline="30000" dirty="0"/>
              <a:t>Defect prediction across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err="1"/>
              <a:t>Golagha</a:t>
            </a:r>
            <a:r>
              <a:rPr lang="en-US" sz="1200" dirty="0"/>
              <a:t>, </a:t>
            </a:r>
            <a:r>
              <a:rPr lang="en-US" sz="1200" dirty="0" err="1"/>
              <a:t>Pretschner</a:t>
            </a:r>
            <a:r>
              <a:rPr lang="en-US" sz="1200" dirty="0"/>
              <a:t> &amp; Briand 2020] Can We Predict the Quality of Spectrum-based Fault Localization?, ICST</a:t>
            </a:r>
            <a:endParaRPr lang="en-US" b="1" baseline="30000" dirty="0"/>
          </a:p>
          <a:p>
            <a:r>
              <a:rPr lang="en-US" b="0" i="1" dirty="0" err="1">
                <a:solidFill>
                  <a:srgbClr val="333333"/>
                </a:solidFill>
                <a:effectLst/>
                <a:latin typeface="Courier New" panose="02070309020205020404" pitchFamily="49" charset="0"/>
              </a:rPr>
              <a:t>Yuming</a:t>
            </a:r>
            <a:r>
              <a:rPr lang="en-US" b="0" i="1" dirty="0">
                <a:solidFill>
                  <a:srgbClr val="333333"/>
                </a:solidFill>
                <a:effectLst/>
                <a:latin typeface="Courier New" panose="02070309020205020404" pitchFamily="49" charset="0"/>
              </a:rPr>
              <a:t> Z., et al.,. 2018. How Far We Have Progressed in the Journey? An Examination of Cross-Project Defect Prediction. ACM Trans. </a:t>
            </a:r>
            <a:r>
              <a:rPr lang="en-US" b="0" i="1" dirty="0" err="1">
                <a:solidFill>
                  <a:srgbClr val="333333"/>
                </a:solidFill>
                <a:effectLst/>
                <a:latin typeface="Courier New" panose="02070309020205020404" pitchFamily="49" charset="0"/>
              </a:rPr>
              <a:t>Softw</a:t>
            </a:r>
            <a:r>
              <a:rPr lang="en-US" b="0" i="1" dirty="0">
                <a:solidFill>
                  <a:srgbClr val="333333"/>
                </a:solidFill>
                <a:effectLst/>
                <a:latin typeface="Courier New" panose="02070309020205020404" pitchFamily="49" charset="0"/>
              </a:rPr>
              <a:t>. Eng. </a:t>
            </a:r>
            <a:r>
              <a:rPr lang="en-US" b="0" i="1" dirty="0" err="1">
                <a:solidFill>
                  <a:srgbClr val="333333"/>
                </a:solidFill>
                <a:effectLst/>
                <a:latin typeface="Courier New" panose="02070309020205020404" pitchFamily="49" charset="0"/>
              </a:rPr>
              <a:t>Methodol</a:t>
            </a:r>
            <a:r>
              <a:rPr lang="en-US" b="0" i="1" dirty="0">
                <a:solidFill>
                  <a:srgbClr val="333333"/>
                </a:solidFill>
                <a:effectLst/>
                <a:latin typeface="Courier New" panose="02070309020205020404" pitchFamily="49" charset="0"/>
              </a:rPr>
              <a:t>. 27, 1, Article 1 (June 2018), 51 </a:t>
            </a:r>
            <a:r>
              <a:rPr lang="en-US" b="0" i="1">
                <a:solidFill>
                  <a:srgbClr val="333333"/>
                </a:solidFill>
                <a:effectLst/>
                <a:latin typeface="Courier New" panose="02070309020205020404" pitchFamily="49" charset="0"/>
              </a:rPr>
              <a:t>pages.</a:t>
            </a:r>
            <a:endParaRPr lang="en-US" baseline="30000" dirty="0"/>
          </a:p>
          <a:p>
            <a:endParaRPr lang="en-US" baseline="30000" dirty="0"/>
          </a:p>
          <a:p>
            <a:r>
              <a:rPr lang="en-US" dirty="0"/>
              <a:t>The four essential difficulties of writing software Fred Brooks identifies are:</a:t>
            </a:r>
          </a:p>
          <a:p>
            <a:r>
              <a:rPr lang="en-US" b="1" dirty="0"/>
              <a:t>Complexity</a:t>
            </a:r>
            <a:r>
              <a:rPr lang="en-US" dirty="0"/>
              <a:t> The fact that computers are complex, have many states, software does not easily scale up, and does not lend itself to abstraction. </a:t>
            </a:r>
            <a:r>
              <a:rPr lang="en-US" b="1" dirty="0"/>
              <a:t>Conformity</a:t>
            </a:r>
            <a:r>
              <a:rPr lang="en-US" dirty="0"/>
              <a:t> The fact that software exists in an arbitrary environment filled with varying interfaces, standards, political decisions, etc. In order to work, the software must conform to these external factors. </a:t>
            </a:r>
            <a:r>
              <a:rPr lang="en-US" b="1" dirty="0"/>
              <a:t>Changeability</a:t>
            </a:r>
            <a:r>
              <a:rPr lang="en-US" dirty="0"/>
              <a:t> The fact that software is continuously subject to change. Software is constantly rewritten to meet new needs, and the people asking for changes often don't realize the difficulty as they would with changing a house or car. Also, successful software is ported to other environments and needs to be modified to work properly. </a:t>
            </a:r>
            <a:r>
              <a:rPr lang="en-US" b="1" dirty="0"/>
              <a:t>Invisibility</a:t>
            </a:r>
            <a:r>
              <a:rPr lang="en-US" dirty="0"/>
              <a:t> Software is invisible and </a:t>
            </a:r>
            <a:r>
              <a:rPr lang="en-US" dirty="0" err="1"/>
              <a:t>unvisualizable</a:t>
            </a:r>
            <a:r>
              <a:rPr lang="en-US" dirty="0"/>
              <a:t>. Therefore, there does not exist an easy way to represent it in a diagram, etc.  (https://home.cs.colorado.edu/~kena/classes/3308/f06/reference/answers/hw01.html)</a:t>
            </a:r>
          </a:p>
        </p:txBody>
      </p:sp>
      <p:sp>
        <p:nvSpPr>
          <p:cNvPr id="4" name="Slide Number Placeholder 3"/>
          <p:cNvSpPr>
            <a:spLocks noGrp="1"/>
          </p:cNvSpPr>
          <p:nvPr>
            <p:ph type="sldNum" sz="quarter" idx="5"/>
          </p:nvPr>
        </p:nvSpPr>
        <p:spPr/>
        <p:txBody>
          <a:bodyPr/>
          <a:lstStyle/>
          <a:p>
            <a:fld id="{6186E723-4A26-4D05-ADF7-EEFEE76B488B}" type="slidenum">
              <a:rPr lang="en-US" smtClean="0"/>
              <a:t>8</a:t>
            </a:fld>
            <a:endParaRPr lang="en-US"/>
          </a:p>
        </p:txBody>
      </p:sp>
    </p:spTree>
    <p:extLst>
      <p:ext uri="{BB962C8B-B14F-4D97-AF65-F5344CB8AC3E}">
        <p14:creationId xmlns:p14="http://schemas.microsoft.com/office/powerpoint/2010/main" val="3945690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6E723-4A26-4D05-ADF7-EEFEE76B488B}" type="slidenum">
              <a:rPr lang="en-US" smtClean="0"/>
              <a:t>9</a:t>
            </a:fld>
            <a:endParaRPr lang="en-US"/>
          </a:p>
        </p:txBody>
      </p:sp>
    </p:spTree>
    <p:extLst>
      <p:ext uri="{BB962C8B-B14F-4D97-AF65-F5344CB8AC3E}">
        <p14:creationId xmlns:p14="http://schemas.microsoft.com/office/powerpoint/2010/main" val="2954983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5" name="Picture 14" descr="A picture containing text&#10;&#10;Description automatically generated">
            <a:extLst>
              <a:ext uri="{FF2B5EF4-FFF2-40B4-BE49-F238E27FC236}">
                <a16:creationId xmlns:a16="http://schemas.microsoft.com/office/drawing/2014/main" id="{718A1330-2336-4D5C-B0B1-6D3A0733BD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4708195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733A24B6-E43D-4837-91C4-2D630D35C429}" type="datetime1">
              <a:rPr lang="en-US" smtClean="0"/>
              <a:t>11/14/2024</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D9B91DFE-F18F-4C9B-AD43-68939A9281C4}" type="slidenum">
              <a:rPr lang="en-US" smtClean="0"/>
              <a:t>‹#›</a:t>
            </a:fld>
            <a:endParaRPr lang="en-US"/>
          </a:p>
        </p:txBody>
      </p:sp>
      <p:pic>
        <p:nvPicPr>
          <p:cNvPr id="17" name="Picture 16" descr="A picture containing text&#10;&#10;Description automatically generated">
            <a:extLst>
              <a:ext uri="{FF2B5EF4-FFF2-40B4-BE49-F238E27FC236}">
                <a16:creationId xmlns:a16="http://schemas.microsoft.com/office/drawing/2014/main" id="{29105915-FE8A-44AA-A964-6715051C6A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8061379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1B12A220-8389-4525-ADC4-66B318D9FB22}"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0FFC2E29-7632-43D4-9DCF-850DFFB914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154951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9B9E51E8-100B-49FF-ABD5-3C583D37CFD7}"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545DB030-69E6-41C2-B333-CB5554CCB9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3452917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BD270682-9B05-4AD4-AE87-758FD84A622F}"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58FDA0A3-DBB8-4F22-933F-2A21016E43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7543514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A2AED71-0081-46D0-9B10-84D7C9ACED54}"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E0AA85E8-3C77-4FC8-9D69-D17109EC78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40402328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 name="Picture 6" descr="A picture containing text&#10;&#10;Description automatically generated">
            <a:extLst>
              <a:ext uri="{FF2B5EF4-FFF2-40B4-BE49-F238E27FC236}">
                <a16:creationId xmlns:a16="http://schemas.microsoft.com/office/drawing/2014/main" id="{4CDED546-0C6B-4B56-B1C4-E359BD550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362762461"/>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FB535EA4-32DF-4613-A01E-E72A30F6664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2A60025D-C5FA-4698-BF06-3933F9F63B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944805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EBDB298E-F63F-4CF4-BA6F-0495E250CCA4}"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7E4A4A81-0BFA-4FEB-A433-A3DFF6F71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138" y="0"/>
            <a:ext cx="1052512" cy="1107907"/>
          </a:xfrm>
          <a:prstGeom prst="rect">
            <a:avLst/>
          </a:prstGeom>
        </p:spPr>
      </p:pic>
    </p:spTree>
    <p:extLst>
      <p:ext uri="{BB962C8B-B14F-4D97-AF65-F5344CB8AC3E}">
        <p14:creationId xmlns:p14="http://schemas.microsoft.com/office/powerpoint/2010/main" val="2215690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92000" y="3024"/>
            <a:ext cx="0" cy="18288"/>
          </a:xfrm>
          <a:prstGeom prst="line">
            <a:avLst/>
          </a:prstGeom>
          <a:ln w="6350">
            <a:solidFill>
              <a:srgbClr val="4C4C4C"/>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E47FCC30-BE66-4A7B-A60E-7A053B16D997}"/>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2F09869F-F2DF-4A50-8B18-1149829A7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71552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544567CA-4913-4B49-B5F8-B172D43A97E9}"/>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29BDBC47-8199-4A0F-A18A-4BE0AE9FA8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92135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7" name="Picture 6" descr="A picture containing text&#10;&#10;Description automatically generated">
            <a:extLst>
              <a:ext uri="{FF2B5EF4-FFF2-40B4-BE49-F238E27FC236}">
                <a16:creationId xmlns:a16="http://schemas.microsoft.com/office/drawing/2014/main" id="{DA0A0F31-5CA8-4720-B8B8-06DD260930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3968335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318F4ED-B3B4-4D8F-85B2-FA3B982CFB62}"/>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EF1C07EE-29CA-4EAC-B565-970AC6468C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73624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1">
            <a:extLst>
              <a:ext uri="{FF2B5EF4-FFF2-40B4-BE49-F238E27FC236}">
                <a16:creationId xmlns:a16="http://schemas.microsoft.com/office/drawing/2014/main" id="{045A1063-3135-4ECF-BBAC-F6B595C1D681}"/>
              </a:ext>
            </a:extLst>
          </p:cNvPr>
          <p:cNvSpPr>
            <a:spLocks noGrp="1"/>
          </p:cNvSpPr>
          <p:nvPr>
            <p:ph type="sldNum" sz="quarter" idx="12"/>
          </p:nvPr>
        </p:nvSpPr>
        <p:spPr>
          <a:xfrm>
            <a:off x="11180006" y="6491355"/>
            <a:ext cx="771750" cy="260792"/>
          </a:xfrm>
        </p:spPr>
        <p:txBody>
          <a:bodyPr/>
          <a:lstStyle/>
          <a:p>
            <a:r>
              <a:rPr lang="en-US" dirty="0"/>
              <a:t>/18</a:t>
            </a:r>
          </a:p>
        </p:txBody>
      </p:sp>
      <p:sp>
        <p:nvSpPr>
          <p:cNvPr id="12" name="Slide Number Placeholder 11">
            <a:extLst>
              <a:ext uri="{FF2B5EF4-FFF2-40B4-BE49-F238E27FC236}">
                <a16:creationId xmlns:a16="http://schemas.microsoft.com/office/drawing/2014/main" id="{5BDB2460-B3D3-4190-8315-BE127FA2F1D7}"/>
              </a:ext>
            </a:extLst>
          </p:cNvPr>
          <p:cNvSpPr txBox="1">
            <a:spLocks/>
          </p:cNvSpPr>
          <p:nvPr userDrawn="1"/>
        </p:nvSpPr>
        <p:spPr bwMode="gray">
          <a:xfrm>
            <a:off x="10472597" y="6491355"/>
            <a:ext cx="771750" cy="26079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B91DFE-F18F-4C9B-AD43-68939A9281C4}" type="slidenum">
              <a:rPr lang="en-US" smtClean="0"/>
              <a:pPr/>
              <a:t>‹#›</a:t>
            </a:fld>
            <a:endParaRPr lang="en-US" dirty="0"/>
          </a:p>
        </p:txBody>
      </p:sp>
      <p:pic>
        <p:nvPicPr>
          <p:cNvPr id="13" name="Picture 12" descr="A picture containing text&#10;&#10;Description automatically generated">
            <a:extLst>
              <a:ext uri="{FF2B5EF4-FFF2-40B4-BE49-F238E27FC236}">
                <a16:creationId xmlns:a16="http://schemas.microsoft.com/office/drawing/2014/main" id="{59E2D77F-9E26-4A92-8CC4-9C0733B66F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85547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DA374177-487E-4E68-8952-0A461D857949}"/>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E1AE0186-4155-4365-B3FF-5F68193B20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557623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D2D11E26-9F92-4E60-88B1-5CA8D4A83650}"/>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1B3B3128-D62A-47D6-B618-1D00936415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4252195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08E0EA0A-9076-44D7-965D-86FF3CE627E0}"/>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2427C57C-D43E-4AC4-A48B-8FACED203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328627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979ED760-CB6F-460E-AF6F-B5D73808A817}"/>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E0FD2E84-F974-4EA2-8128-BD772BDE0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40887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0299" y="252813"/>
            <a:ext cx="8535714" cy="82901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23B9AF55-0766-EE4F-B770-9A47780D6EC7}"/>
              </a:ext>
            </a:extLst>
          </p:cNvPr>
          <p:cNvSpPr>
            <a:spLocks noGrp="1"/>
          </p:cNvSpPr>
          <p:nvPr>
            <p:ph type="dt" sz="half" idx="10"/>
          </p:nvPr>
        </p:nvSpPr>
        <p:spPr/>
        <p:txBody>
          <a:bodyPr/>
          <a:lstStyle/>
          <a:p>
            <a:fld id="{33AE8483-80F2-4560-B2D1-A0658C563396}" type="datetime1">
              <a:rPr lang="en-US" smtClean="0"/>
              <a:t>11/14/2024</a:t>
            </a:fld>
            <a:endParaRPr lang="en-US"/>
          </a:p>
        </p:txBody>
      </p:sp>
      <p:sp>
        <p:nvSpPr>
          <p:cNvPr id="11" name="Footer Placeholder 10">
            <a:extLst>
              <a:ext uri="{FF2B5EF4-FFF2-40B4-BE49-F238E27FC236}">
                <a16:creationId xmlns:a16="http://schemas.microsoft.com/office/drawing/2014/main" id="{15450498-A4E6-BC4D-92C6-BC8E4C12CAA3}"/>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F10F8A37-E17A-3C46-B2A4-F9F5B4D8F019}"/>
              </a:ext>
            </a:extLst>
          </p:cNvPr>
          <p:cNvSpPr>
            <a:spLocks noGrp="1"/>
          </p:cNvSpPr>
          <p:nvPr>
            <p:ph type="sldNum" sz="quarter" idx="12"/>
          </p:nvPr>
        </p:nvSpPr>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3D9C708E-2ACF-41DD-B6BF-6294C1717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721020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5" name="Picture 14" descr="A picture containing text&#10;&#10;Description automatically generated">
            <a:extLst>
              <a:ext uri="{FF2B5EF4-FFF2-40B4-BE49-F238E27FC236}">
                <a16:creationId xmlns:a16="http://schemas.microsoft.com/office/drawing/2014/main" id="{9B41AA5F-7FDE-457F-9D95-6B63988C0E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8501254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7" name="Picture 6" descr="A picture containing text&#10;&#10;Description automatically generated">
            <a:extLst>
              <a:ext uri="{FF2B5EF4-FFF2-40B4-BE49-F238E27FC236}">
                <a16:creationId xmlns:a16="http://schemas.microsoft.com/office/drawing/2014/main" id="{05C522EF-A324-4C76-88A8-EC19996980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8927694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7" name="Picture 16" descr="A picture containing text&#10;&#10;Description automatically generated">
            <a:extLst>
              <a:ext uri="{FF2B5EF4-FFF2-40B4-BE49-F238E27FC236}">
                <a16:creationId xmlns:a16="http://schemas.microsoft.com/office/drawing/2014/main" id="{8E9AB4CF-6E2F-42FB-ACF7-A25B3CC0A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5973323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7" name="Picture 16" descr="A picture containing text&#10;&#10;Description automatically generated">
            <a:extLst>
              <a:ext uri="{FF2B5EF4-FFF2-40B4-BE49-F238E27FC236}">
                <a16:creationId xmlns:a16="http://schemas.microsoft.com/office/drawing/2014/main" id="{DB4CB838-B6C7-4E89-8739-05DC9F26E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1707229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16" name="Picture 15" descr="A picture containing text&#10;&#10;Description automatically generated">
            <a:extLst>
              <a:ext uri="{FF2B5EF4-FFF2-40B4-BE49-F238E27FC236}">
                <a16:creationId xmlns:a16="http://schemas.microsoft.com/office/drawing/2014/main" id="{E7635AA5-6A81-45BB-A8D3-18BDE67643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820020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5" name="Date Placeholder 9">
            <a:extLst>
              <a:ext uri="{FF2B5EF4-FFF2-40B4-BE49-F238E27FC236}">
                <a16:creationId xmlns:a16="http://schemas.microsoft.com/office/drawing/2014/main" id="{14798869-5889-4999-98EB-9EF2775A2C83}"/>
              </a:ext>
            </a:extLst>
          </p:cNvPr>
          <p:cNvSpPr>
            <a:spLocks noGrp="1"/>
          </p:cNvSpPr>
          <p:nvPr>
            <p:ph type="dt" sz="half" idx="11"/>
          </p:nvPr>
        </p:nvSpPr>
        <p:spPr>
          <a:xfrm>
            <a:off x="10427301" y="6486804"/>
            <a:ext cx="1257529" cy="260793"/>
          </a:xfrm>
        </p:spPr>
        <p:txBody>
          <a:bodyPr/>
          <a:lstStyle>
            <a:lvl1pPr>
              <a:defRPr/>
            </a:lvl1pPr>
          </a:lstStyle>
          <a:p>
            <a:fld id="{20EF7955-7E8E-4852-ADBE-9B283FD2D809}" type="datetime1">
              <a:rPr lang="en-US" smtClean="0"/>
              <a:t>11/14/2024</a:t>
            </a:fld>
            <a:endParaRPr lang="en-US" dirty="0"/>
          </a:p>
        </p:txBody>
      </p:sp>
      <p:sp>
        <p:nvSpPr>
          <p:cNvPr id="6" name="Slide Number Placeholder 11">
            <a:extLst>
              <a:ext uri="{FF2B5EF4-FFF2-40B4-BE49-F238E27FC236}">
                <a16:creationId xmlns:a16="http://schemas.microsoft.com/office/drawing/2014/main" id="{6BD09CFD-42A1-4F29-979C-FA327558B98B}"/>
              </a:ext>
            </a:extLst>
          </p:cNvPr>
          <p:cNvSpPr>
            <a:spLocks noGrp="1"/>
          </p:cNvSpPr>
          <p:nvPr>
            <p:ph type="sldNum" sz="quarter" idx="12"/>
          </p:nvPr>
        </p:nvSpPr>
        <p:spPr>
          <a:xfrm>
            <a:off x="9655551" y="6472198"/>
            <a:ext cx="771750" cy="260792"/>
          </a:xfrm>
        </p:spPr>
        <p:txBody>
          <a:bodyPr/>
          <a:lstStyle/>
          <a:p>
            <a:pPr algn="r"/>
            <a:fld id="{D9B91DFE-F18F-4C9B-AD43-68939A9281C4}" type="slidenum">
              <a:rPr lang="en-US" smtClean="0"/>
              <a:pPr algn="r"/>
              <a:t>‹#›</a:t>
            </a:fld>
            <a:endParaRPr lang="en-US" dirty="0"/>
          </a:p>
        </p:txBody>
      </p:sp>
      <p:pic>
        <p:nvPicPr>
          <p:cNvPr id="7" name="Picture 6" descr="A picture containing text&#10;&#10;Description automatically generated">
            <a:extLst>
              <a:ext uri="{FF2B5EF4-FFF2-40B4-BE49-F238E27FC236}">
                <a16:creationId xmlns:a16="http://schemas.microsoft.com/office/drawing/2014/main" id="{C7C0AA89-7CDD-46E8-B2BD-1E6EC2990C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810537406"/>
      </p:ext>
    </p:extLst>
  </p:cSld>
  <p:clrMapOvr>
    <a:masterClrMapping/>
  </p:clrMapOvr>
  <p:transition spd="slow">
    <p:wipe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/46</a:t>
            </a:r>
          </a:p>
        </p:txBody>
      </p:sp>
      <p:pic>
        <p:nvPicPr>
          <p:cNvPr id="4" name="Picture 3" descr="A picture containing text&#10;&#10;Description automatically generated">
            <a:extLst>
              <a:ext uri="{FF2B5EF4-FFF2-40B4-BE49-F238E27FC236}">
                <a16:creationId xmlns:a16="http://schemas.microsoft.com/office/drawing/2014/main" id="{595F0FE0-9DCC-4DAB-B671-6F729FEA7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041539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a:xfrm>
            <a:off x="478369" y="144001"/>
            <a:ext cx="8670529" cy="555840"/>
          </a:xfrm>
        </p:spPr>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C98BAD5A-FB5A-4AC6-9EE8-FFBE0306EFAC}" type="datetime1">
              <a:rPr lang="en-US" smtClean="0"/>
              <a:t>11/14/2024</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18D4832E-AAFA-42EC-B384-FA961F535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70326B8-8F6C-408C-A7EA-5A44D9C14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7025948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322AB0-4882-4B3C-94C4-9B8E0B91A8A7}" type="datetime1">
              <a:rPr lang="en-US" smtClean="0"/>
              <a:t>11/14/2024</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28905EF1-4943-4C3C-9ECA-69786C2E9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59941116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78C414D6-D47F-4EBA-A2BC-D402073784ED}" type="datetime1">
              <a:rPr lang="en-US" smtClean="0"/>
              <a:t>11/14/2024</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31353097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733A24B6-E43D-4837-91C4-2D630D35C429}" type="datetime1">
              <a:rPr lang="en-US" smtClean="0"/>
              <a:t>11/14/2024</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10125288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1B12A220-8389-4525-ADC4-66B318D9FB22}"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69618F55-3D36-4A37-8AAC-09B695C08F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148982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9B9E51E8-100B-49FF-ABD5-3C583D37CFD7}"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56AC3FB4-6213-4E9D-9AD5-CCC378E187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4611556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BD270682-9B05-4AD4-AE87-758FD84A622F}"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BB303AE2-B630-4FD1-AFB5-FFB1409EF6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0953811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16" name="Picture 15" descr="A picture containing text&#10;&#10;Description automatically generated">
            <a:extLst>
              <a:ext uri="{FF2B5EF4-FFF2-40B4-BE49-F238E27FC236}">
                <a16:creationId xmlns:a16="http://schemas.microsoft.com/office/drawing/2014/main" id="{3DA362FD-1AEF-4ABB-9820-456F68AA44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421866700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2A2AED71-0081-46D0-9B10-84D7C9ACED54}" type="datetime1">
              <a:rPr lang="en-US" smtClean="0"/>
              <a:t>11/14/2024</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8569A141-81EB-4F62-8658-4977880A1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9307136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832249509"/>
      </p:ext>
    </p:extLst>
  </p:cSld>
  <p:clrMapOvr>
    <a:masterClrMapping/>
  </p:clrMapOvr>
  <p:transition spd="slow">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FB535EA4-32DF-4613-A01E-E72A30F6664D}"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2A60025D-C5FA-4698-BF06-3933F9F63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8C24AFA-AF37-4118-BED3-5DADF4506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0955500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EBDB298E-F63F-4CF4-BA6F-0495E250CCA4}" type="datetime1">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7E4A4A81-0BFA-4FEB-A433-A3DFF6F71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138" y="0"/>
            <a:ext cx="1052512" cy="1107907"/>
          </a:xfrm>
          <a:prstGeom prst="rect">
            <a:avLst/>
          </a:prstGeom>
        </p:spPr>
      </p:pic>
    </p:spTree>
    <p:extLst>
      <p:ext uri="{BB962C8B-B14F-4D97-AF65-F5344CB8AC3E}">
        <p14:creationId xmlns:p14="http://schemas.microsoft.com/office/powerpoint/2010/main" val="794326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92000" y="3024"/>
            <a:ext cx="0" cy="18288"/>
          </a:xfrm>
          <a:prstGeom prst="line">
            <a:avLst/>
          </a:prstGeom>
          <a:ln w="6350">
            <a:solidFill>
              <a:srgbClr val="4C4C4C"/>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544567CA-4913-4B49-B5F8-B172D43A97E9}"/>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pic>
        <p:nvPicPr>
          <p:cNvPr id="12" name="Picture 11" descr="A picture containing text&#10;&#10;Description automatically generated">
            <a:extLst>
              <a:ext uri="{FF2B5EF4-FFF2-40B4-BE49-F238E27FC236}">
                <a16:creationId xmlns:a16="http://schemas.microsoft.com/office/drawing/2014/main" id="{83451965-BD1F-4B73-A4A6-0A629630E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126581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318F4ED-B3B4-4D8F-85B2-FA3B982CFB62}"/>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4277514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1">
            <a:extLst>
              <a:ext uri="{FF2B5EF4-FFF2-40B4-BE49-F238E27FC236}">
                <a16:creationId xmlns:a16="http://schemas.microsoft.com/office/drawing/2014/main" id="{045A1063-3135-4ECF-BBAC-F6B595C1D681}"/>
              </a:ext>
            </a:extLst>
          </p:cNvPr>
          <p:cNvSpPr>
            <a:spLocks noGrp="1"/>
          </p:cNvSpPr>
          <p:nvPr>
            <p:ph type="sldNum" sz="quarter" idx="12"/>
          </p:nvPr>
        </p:nvSpPr>
        <p:spPr>
          <a:xfrm>
            <a:off x="11180006" y="6491355"/>
            <a:ext cx="771750" cy="260792"/>
          </a:xfrm>
        </p:spPr>
        <p:txBody>
          <a:bodyPr/>
          <a:lstStyle/>
          <a:p>
            <a:r>
              <a:rPr lang="en-US" dirty="0"/>
              <a:t>/50</a:t>
            </a:r>
          </a:p>
        </p:txBody>
      </p:sp>
      <p:sp>
        <p:nvSpPr>
          <p:cNvPr id="12" name="Slide Number Placeholder 11">
            <a:extLst>
              <a:ext uri="{FF2B5EF4-FFF2-40B4-BE49-F238E27FC236}">
                <a16:creationId xmlns:a16="http://schemas.microsoft.com/office/drawing/2014/main" id="{5BDB2460-B3D3-4190-8315-BE127FA2F1D7}"/>
              </a:ext>
            </a:extLst>
          </p:cNvPr>
          <p:cNvSpPr txBox="1">
            <a:spLocks/>
          </p:cNvSpPr>
          <p:nvPr/>
        </p:nvSpPr>
        <p:spPr bwMode="gray">
          <a:xfrm>
            <a:off x="10472597" y="6491355"/>
            <a:ext cx="771750" cy="26079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B91DFE-F18F-4C9B-AD43-68939A9281C4}" type="slidenum">
              <a:rPr lang="en-US" smtClean="0"/>
              <a:pPr/>
              <a:t>‹#›</a:t>
            </a:fld>
            <a:endParaRPr lang="en-US" dirty="0"/>
          </a:p>
        </p:txBody>
      </p:sp>
      <p:sp>
        <p:nvSpPr>
          <p:cNvPr id="13" name="Slide Number Placeholder 11">
            <a:extLst>
              <a:ext uri="{FF2B5EF4-FFF2-40B4-BE49-F238E27FC236}">
                <a16:creationId xmlns:a16="http://schemas.microsoft.com/office/drawing/2014/main" id="{0DDBAE71-23CA-49B6-9490-312F0433E4D3}"/>
              </a:ext>
            </a:extLst>
          </p:cNvPr>
          <p:cNvSpPr txBox="1">
            <a:spLocks/>
          </p:cNvSpPr>
          <p:nvPr userDrawn="1"/>
        </p:nvSpPr>
        <p:spPr bwMode="gray">
          <a:xfrm>
            <a:off x="10472597" y="6491355"/>
            <a:ext cx="771750" cy="26079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B91DFE-F18F-4C9B-AD43-68939A9281C4}" type="slidenum">
              <a:rPr lang="en-US" smtClean="0"/>
              <a:pPr/>
              <a:t>‹#›</a:t>
            </a:fld>
            <a:endParaRPr lang="en-US" dirty="0"/>
          </a:p>
        </p:txBody>
      </p:sp>
    </p:spTree>
    <p:extLst>
      <p:ext uri="{BB962C8B-B14F-4D97-AF65-F5344CB8AC3E}">
        <p14:creationId xmlns:p14="http://schemas.microsoft.com/office/powerpoint/2010/main" val="15690190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DA374177-487E-4E68-8952-0A461D857949}"/>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7978835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D2D11E26-9F92-4E60-88B1-5CA8D4A83650}"/>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41018552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08E0EA0A-9076-44D7-965D-86FF3CE627E0}"/>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265163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5" name="Date Placeholder 9">
            <a:extLst>
              <a:ext uri="{FF2B5EF4-FFF2-40B4-BE49-F238E27FC236}">
                <a16:creationId xmlns:a16="http://schemas.microsoft.com/office/drawing/2014/main" id="{14798869-5889-4999-98EB-9EF2775A2C83}"/>
              </a:ext>
            </a:extLst>
          </p:cNvPr>
          <p:cNvSpPr>
            <a:spLocks noGrp="1"/>
          </p:cNvSpPr>
          <p:nvPr>
            <p:ph type="dt" sz="half" idx="11"/>
          </p:nvPr>
        </p:nvSpPr>
        <p:spPr>
          <a:xfrm>
            <a:off x="10427301" y="6486804"/>
            <a:ext cx="1257529" cy="260793"/>
          </a:xfrm>
        </p:spPr>
        <p:txBody>
          <a:bodyPr/>
          <a:lstStyle>
            <a:lvl1pPr>
              <a:defRPr/>
            </a:lvl1pPr>
          </a:lstStyle>
          <a:p>
            <a:fld id="{20EF7955-7E8E-4852-ADBE-9B283FD2D809}" type="datetime1">
              <a:rPr lang="en-US" smtClean="0"/>
              <a:t>11/14/2024</a:t>
            </a:fld>
            <a:endParaRPr lang="en-US" dirty="0"/>
          </a:p>
        </p:txBody>
      </p:sp>
      <p:sp>
        <p:nvSpPr>
          <p:cNvPr id="6" name="Slide Number Placeholder 11">
            <a:extLst>
              <a:ext uri="{FF2B5EF4-FFF2-40B4-BE49-F238E27FC236}">
                <a16:creationId xmlns:a16="http://schemas.microsoft.com/office/drawing/2014/main" id="{6BD09CFD-42A1-4F29-979C-FA327558B98B}"/>
              </a:ext>
            </a:extLst>
          </p:cNvPr>
          <p:cNvSpPr>
            <a:spLocks noGrp="1"/>
          </p:cNvSpPr>
          <p:nvPr>
            <p:ph type="sldNum" sz="quarter" idx="12"/>
          </p:nvPr>
        </p:nvSpPr>
        <p:spPr>
          <a:xfrm>
            <a:off x="9655551" y="6472198"/>
            <a:ext cx="771750" cy="260792"/>
          </a:xfrm>
        </p:spPr>
        <p:txBody>
          <a:bodyPr/>
          <a:lstStyle/>
          <a:p>
            <a:pPr algn="r"/>
            <a:fld id="{D9B91DFE-F18F-4C9B-AD43-68939A9281C4}" type="slidenum">
              <a:rPr lang="en-US" smtClean="0"/>
              <a:pPr algn="r"/>
              <a:t>‹#›</a:t>
            </a:fld>
            <a:endParaRPr lang="en-US" dirty="0"/>
          </a:p>
        </p:txBody>
      </p:sp>
      <p:pic>
        <p:nvPicPr>
          <p:cNvPr id="7" name="Picture 6" descr="A picture containing text&#10;&#10;Description automatically generated">
            <a:extLst>
              <a:ext uri="{FF2B5EF4-FFF2-40B4-BE49-F238E27FC236}">
                <a16:creationId xmlns:a16="http://schemas.microsoft.com/office/drawing/2014/main" id="{98C19017-1055-48AD-AB6E-C77FE5224D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3741393315"/>
      </p:ext>
    </p:extLst>
  </p:cSld>
  <p:clrMapOvr>
    <a:masterClrMapping/>
  </p:clrMapOvr>
  <p:transition spd="slow">
    <p:wipe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p:nvCxnSpPr>
        <p:spPr>
          <a:xfrm>
            <a:off x="0" y="609600"/>
            <a:ext cx="2235200" cy="0"/>
          </a:xfrm>
          <a:prstGeom prst="line">
            <a:avLst/>
          </a:prstGeom>
          <a:ln w="19050">
            <a:solidFill>
              <a:srgbClr val="F322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609600" y="1600201"/>
            <a:ext cx="1090168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979ED760-CB6F-460E-AF6F-B5D73808A817}"/>
              </a:ext>
            </a:extLst>
          </p:cNvPr>
          <p:cNvSpPr>
            <a:spLocks noGrp="1"/>
          </p:cNvSpPr>
          <p:nvPr>
            <p:ph type="sldNum" sz="quarter" idx="12"/>
          </p:nvPr>
        </p:nvSpPr>
        <p:spPr>
          <a:xfrm>
            <a:off x="11318789" y="6486805"/>
            <a:ext cx="632966" cy="260792"/>
          </a:xfrm>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2187926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0299" y="252813"/>
            <a:ext cx="10058400" cy="829013"/>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23B9AF55-0766-EE4F-B770-9A47780D6EC7}"/>
              </a:ext>
            </a:extLst>
          </p:cNvPr>
          <p:cNvSpPr>
            <a:spLocks noGrp="1"/>
          </p:cNvSpPr>
          <p:nvPr>
            <p:ph type="dt" sz="half" idx="10"/>
          </p:nvPr>
        </p:nvSpPr>
        <p:spPr/>
        <p:txBody>
          <a:bodyPr/>
          <a:lstStyle/>
          <a:p>
            <a:fld id="{33AE8483-80F2-4560-B2D1-A0658C563396}" type="datetime1">
              <a:rPr lang="en-US" smtClean="0"/>
              <a:t>11/14/2024</a:t>
            </a:fld>
            <a:endParaRPr lang="en-US"/>
          </a:p>
        </p:txBody>
      </p:sp>
      <p:sp>
        <p:nvSpPr>
          <p:cNvPr id="11" name="Footer Placeholder 10">
            <a:extLst>
              <a:ext uri="{FF2B5EF4-FFF2-40B4-BE49-F238E27FC236}">
                <a16:creationId xmlns:a16="http://schemas.microsoft.com/office/drawing/2014/main" id="{15450498-A4E6-BC4D-92C6-BC8E4C12CAA3}"/>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F10F8A37-E17A-3C46-B2A4-F9F5B4D8F019}"/>
              </a:ext>
            </a:extLst>
          </p:cNvPr>
          <p:cNvSpPr>
            <a:spLocks noGrp="1"/>
          </p:cNvSpPr>
          <p:nvPr>
            <p:ph type="sldNum" sz="quarter" idx="12"/>
          </p:nvPr>
        </p:nvSpPr>
        <p:spPr/>
        <p:txBody>
          <a:bodyPr/>
          <a:lstStyle/>
          <a:p>
            <a:fld id="{D9B91DFE-F18F-4C9B-AD43-68939A9281C4}" type="slidenum">
              <a:rPr lang="en-US" smtClean="0"/>
              <a:t>‹#›</a:t>
            </a:fld>
            <a:endParaRPr lang="en-US"/>
          </a:p>
        </p:txBody>
      </p:sp>
    </p:spTree>
    <p:extLst>
      <p:ext uri="{BB962C8B-B14F-4D97-AF65-F5344CB8AC3E}">
        <p14:creationId xmlns:p14="http://schemas.microsoft.com/office/powerpoint/2010/main" val="316606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/30</a:t>
            </a:r>
          </a:p>
        </p:txBody>
      </p:sp>
      <p:pic>
        <p:nvPicPr>
          <p:cNvPr id="4" name="Picture 3" descr="A picture containing text&#10;&#10;Description automatically generated">
            <a:extLst>
              <a:ext uri="{FF2B5EF4-FFF2-40B4-BE49-F238E27FC236}">
                <a16:creationId xmlns:a16="http://schemas.microsoft.com/office/drawing/2014/main" id="{595F0FE0-9DCC-4DAB-B671-6F729FEA7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2097174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a:xfrm>
            <a:off x="478369" y="144001"/>
            <a:ext cx="8670529" cy="555840"/>
          </a:xfrm>
        </p:spPr>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C98BAD5A-FB5A-4AC6-9EE8-FFBE0306EFAC}" type="datetime1">
              <a:rPr lang="en-US" smtClean="0"/>
              <a:t>11/14/2024</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D9B91DFE-F18F-4C9B-AD43-68939A9281C4}" type="slidenum">
              <a:rPr lang="en-US" smtClean="0"/>
              <a:t>‹#›</a:t>
            </a:fld>
            <a:endParaRPr lang="en-US"/>
          </a:p>
        </p:txBody>
      </p:sp>
      <p:pic>
        <p:nvPicPr>
          <p:cNvPr id="7" name="Picture 6" descr="A picture containing text&#10;&#10;Description automatically generated">
            <a:extLst>
              <a:ext uri="{FF2B5EF4-FFF2-40B4-BE49-F238E27FC236}">
                <a16:creationId xmlns:a16="http://schemas.microsoft.com/office/drawing/2014/main" id="{18D4832E-AAFA-42EC-B384-FA961F5357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42378316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48322AB0-4882-4B3C-94C4-9B8E0B91A8A7}" type="datetime1">
              <a:rPr lang="en-US" smtClean="0"/>
              <a:t>11/14/2024</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D9B91DFE-F18F-4C9B-AD43-68939A9281C4}"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1AFF0125-C948-4FBC-AF49-29A6D9EDD0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4630239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78C414D6-D47F-4EBA-A2BC-D402073784ED}" type="datetime1">
              <a:rPr lang="en-US" smtClean="0"/>
              <a:t>11/14/2024</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D9B91DFE-F18F-4C9B-AD43-68939A9281C4}" type="slidenum">
              <a:rPr lang="en-US" smtClean="0"/>
              <a:t>‹#›</a:t>
            </a:fld>
            <a:endParaRPr lang="en-US"/>
          </a:p>
        </p:txBody>
      </p:sp>
      <p:pic>
        <p:nvPicPr>
          <p:cNvPr id="14" name="Picture 13" descr="A picture containing text&#10;&#10;Description automatically generated">
            <a:extLst>
              <a:ext uri="{FF2B5EF4-FFF2-40B4-BE49-F238E27FC236}">
                <a16:creationId xmlns:a16="http://schemas.microsoft.com/office/drawing/2014/main" id="{30052EE7-4AD2-419C-81F3-CD059C0624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4848468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2.jp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8F3D865-AFE3-4266-B3A3-23E70E209C6D}" type="datetime1">
              <a:rPr lang="en-US" smtClean="0"/>
              <a:t>11/14/2024</a:t>
            </a:fld>
            <a:endParaRPr lang="en-US" dirty="0"/>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dirty="0"/>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D9B91DFE-F18F-4C9B-AD43-68939A9281C4}"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pic>
          <p:nvPicPr>
            <p:cNvPr id="63" name="Picture 12"/>
            <p:cNvPicPr>
              <a:picLocks noChangeAspect="1" noChangeArrowheads="1"/>
            </p:cNvPicPr>
            <p:nvPr/>
          </p:nvPicPr>
          <p:blipFill rotWithShape="1">
            <a:blip r:embed="rId28"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5" name="Picture 64" descr="A picture containing text&#10;&#10;Description automatically generated">
            <a:extLst>
              <a:ext uri="{FF2B5EF4-FFF2-40B4-BE49-F238E27FC236}">
                <a16:creationId xmlns:a16="http://schemas.microsoft.com/office/drawing/2014/main" id="{DD8F2341-49BD-4F12-AC6B-0CD1B4822CAA}"/>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335480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70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48F3D865-AFE3-4266-B3A3-23E70E209C6D}" type="datetime1">
              <a:rPr lang="en-US" smtClean="0"/>
              <a:t>11/14/2024</a:t>
            </a:fld>
            <a:endParaRPr lang="en-US" dirty="0"/>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dirty="0"/>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D9B91DFE-F18F-4C9B-AD43-68939A9281C4}"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pic>
          <p:nvPicPr>
            <p:cNvPr id="63" name="Picture 12"/>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5" name="Picture 64" descr="A picture containing text&#10;&#10;Description automatically generated">
            <a:extLst>
              <a:ext uri="{FF2B5EF4-FFF2-40B4-BE49-F238E27FC236}">
                <a16:creationId xmlns:a16="http://schemas.microsoft.com/office/drawing/2014/main" id="{C4DB8178-D6FE-499F-9124-9912B7D9EC33}"/>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9148898" y="0"/>
            <a:ext cx="997744" cy="1050257"/>
          </a:xfrm>
          <a:prstGeom prst="rect">
            <a:avLst/>
          </a:prstGeom>
        </p:spPr>
      </p:pic>
    </p:spTree>
    <p:extLst>
      <p:ext uri="{BB962C8B-B14F-4D97-AF65-F5344CB8AC3E}">
        <p14:creationId xmlns:p14="http://schemas.microsoft.com/office/powerpoint/2010/main" val="135219913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dreads.com/work/quotes/105796"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21.xml"/><Relationship Id="rId1" Type="http://schemas.openxmlformats.org/officeDocument/2006/relationships/slideLayout" Target="../slideLayouts/slideLayout51.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00.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90.png"/><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37.png"/><Relationship Id="rId11" Type="http://schemas.openxmlformats.org/officeDocument/2006/relationships/image" Target="../media/image380.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1.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51.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51.xml"/><Relationship Id="rId5" Type="http://schemas.openxmlformats.org/officeDocument/2006/relationships/image" Target="../media/image65.png"/><Relationship Id="rId4" Type="http://schemas.openxmlformats.org/officeDocument/2006/relationships/image" Target="../media/image7.jp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microsoft.com/office/2007/relationships/media" Target="../media/media2.mp4"/><Relationship Id="rId7" Type="http://schemas.openxmlformats.org/officeDocument/2006/relationships/image" Target="../media/image6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4.xml"/><Relationship Id="rId5" Type="http://schemas.openxmlformats.org/officeDocument/2006/relationships/slideLayout" Target="../slideLayouts/slideLayout32.xml"/><Relationship Id="rId10" Type="http://schemas.openxmlformats.org/officeDocument/2006/relationships/image" Target="../media/image65.png"/><Relationship Id="rId4" Type="http://schemas.openxmlformats.org/officeDocument/2006/relationships/video" Target="../media/media2.mp4"/><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5.xml"/><Relationship Id="rId1" Type="http://schemas.openxmlformats.org/officeDocument/2006/relationships/slideLayout" Target="../slideLayouts/slideLayout32.xml"/><Relationship Id="rId6" Type="http://schemas.openxmlformats.org/officeDocument/2006/relationships/image" Target="../media/image660.png"/><Relationship Id="rId5" Type="http://schemas.openxmlformats.org/officeDocument/2006/relationships/image" Target="../media/image71.jpg"/><Relationship Id="rId4" Type="http://schemas.openxmlformats.org/officeDocument/2006/relationships/image" Target="../media/image70.jpg"/></Relationships>
</file>

<file path=ppt/slides/_rels/slide41.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jpg"/><Relationship Id="rId7" Type="http://schemas.openxmlformats.org/officeDocument/2006/relationships/image" Target="../media/image76.jpg"/><Relationship Id="rId2" Type="http://schemas.openxmlformats.org/officeDocument/2006/relationships/image" Target="../media/image420.png"/><Relationship Id="rId1" Type="http://schemas.openxmlformats.org/officeDocument/2006/relationships/slideLayout" Target="../slideLayouts/slideLayout3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51.xml"/><Relationship Id="rId5" Type="http://schemas.openxmlformats.org/officeDocument/2006/relationships/image" Target="../media/image86.jpg"/><Relationship Id="rId4" Type="http://schemas.openxmlformats.org/officeDocument/2006/relationships/image" Target="../media/image85.jpg"/></Relationships>
</file>

<file path=ppt/slides/_rels/slide46.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jpg"/><Relationship Id="rId2" Type="http://schemas.openxmlformats.org/officeDocument/2006/relationships/image" Target="../media/image87.jpg"/><Relationship Id="rId1" Type="http://schemas.openxmlformats.org/officeDocument/2006/relationships/slideLayout" Target="../slideLayouts/slideLayout51.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C75A-8363-4536-91F0-47CBC6F5EE85}"/>
              </a:ext>
            </a:extLst>
          </p:cNvPr>
          <p:cNvSpPr>
            <a:spLocks noGrp="1"/>
          </p:cNvSpPr>
          <p:nvPr>
            <p:ph type="ctrTitle"/>
          </p:nvPr>
        </p:nvSpPr>
        <p:spPr>
          <a:xfrm>
            <a:off x="706717" y="1925081"/>
            <a:ext cx="10928555" cy="1622734"/>
          </a:xfrm>
        </p:spPr>
        <p:txBody>
          <a:bodyPr/>
          <a:lstStyle/>
          <a:p>
            <a:r>
              <a:rPr lang="en-US" sz="4800" dirty="0"/>
              <a:t>Causal and Sequential Decision Models for Fault Identification</a:t>
            </a:r>
          </a:p>
        </p:txBody>
      </p:sp>
      <p:sp>
        <p:nvSpPr>
          <p:cNvPr id="3" name="Subtitle 2">
            <a:extLst>
              <a:ext uri="{FF2B5EF4-FFF2-40B4-BE49-F238E27FC236}">
                <a16:creationId xmlns:a16="http://schemas.microsoft.com/office/drawing/2014/main" id="{2720F1C6-4609-4321-97F0-7C61B3A687D9}"/>
              </a:ext>
            </a:extLst>
          </p:cNvPr>
          <p:cNvSpPr>
            <a:spLocks noGrp="1"/>
          </p:cNvSpPr>
          <p:nvPr>
            <p:ph type="subTitle" idx="1"/>
          </p:nvPr>
        </p:nvSpPr>
        <p:spPr>
          <a:xfrm>
            <a:off x="1524000" y="3629647"/>
            <a:ext cx="9144000" cy="2141612"/>
          </a:xfrm>
        </p:spPr>
        <p:txBody>
          <a:bodyPr/>
          <a:lstStyle/>
          <a:p>
            <a:endParaRPr lang="en-US" dirty="0"/>
          </a:p>
          <a:p>
            <a:r>
              <a:rPr lang="en-US" dirty="0"/>
              <a:t>Christian Adriano</a:t>
            </a:r>
          </a:p>
          <a:p>
            <a:r>
              <a:rPr lang="en-US" sz="2000" dirty="0"/>
              <a:t>System Analysis and Modeling Group</a:t>
            </a:r>
          </a:p>
          <a:p>
            <a:r>
              <a:rPr lang="en-US" sz="2000" dirty="0"/>
              <a:t>Prof. Dr. Holger Giese</a:t>
            </a:r>
          </a:p>
          <a:p>
            <a:endParaRPr lang="en-US" dirty="0"/>
          </a:p>
        </p:txBody>
      </p:sp>
      <p:sp>
        <p:nvSpPr>
          <p:cNvPr id="4" name="Slide Number Placeholder 3">
            <a:extLst>
              <a:ext uri="{FF2B5EF4-FFF2-40B4-BE49-F238E27FC236}">
                <a16:creationId xmlns:a16="http://schemas.microsoft.com/office/drawing/2014/main" id="{8437DDB7-19DF-47C5-9652-09A0AC6C8DF3}"/>
              </a:ext>
            </a:extLst>
          </p:cNvPr>
          <p:cNvSpPr>
            <a:spLocks noGrp="1"/>
          </p:cNvSpPr>
          <p:nvPr>
            <p:ph type="sldNum" sz="quarter" idx="12"/>
          </p:nvPr>
        </p:nvSpPr>
        <p:spPr/>
        <p:txBody>
          <a:bodyPr/>
          <a:lstStyle/>
          <a:p>
            <a:fld id="{D9B91DFE-F18F-4C9B-AD43-68939A9281C4}" type="slidenum">
              <a:rPr lang="en-US" smtClean="0"/>
              <a:t>1</a:t>
            </a:fld>
            <a:endParaRPr lang="en-US"/>
          </a:p>
        </p:txBody>
      </p:sp>
    </p:spTree>
    <p:extLst>
      <p:ext uri="{BB962C8B-B14F-4D97-AF65-F5344CB8AC3E}">
        <p14:creationId xmlns:p14="http://schemas.microsoft.com/office/powerpoint/2010/main" val="280410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DB6BD-C93F-4460-80ED-56A87A8B9515}"/>
              </a:ext>
            </a:extLst>
          </p:cNvPr>
          <p:cNvSpPr>
            <a:spLocks noGrp="1"/>
          </p:cNvSpPr>
          <p:nvPr>
            <p:ph type="body" sz="quarter" idx="13"/>
          </p:nvPr>
        </p:nvSpPr>
        <p:spPr>
          <a:xfrm>
            <a:off x="478369" y="1282046"/>
            <a:ext cx="11474451" cy="4592539"/>
          </a:xfrm>
        </p:spPr>
        <p:txBody>
          <a:bodyPr/>
          <a:lstStyle/>
          <a:p>
            <a:endParaRPr lang="en-US" dirty="0"/>
          </a:p>
          <a:p>
            <a:r>
              <a:rPr lang="en-US" dirty="0"/>
              <a:t>What if we could </a:t>
            </a:r>
            <a:r>
              <a:rPr lang="en-US" u="sng" dirty="0"/>
              <a:t>predict</a:t>
            </a:r>
            <a:r>
              <a:rPr lang="en-US" dirty="0"/>
              <a:t> if fault understanding is incorrect?</a:t>
            </a:r>
          </a:p>
          <a:p>
            <a:pPr marL="342900" indent="-342900">
              <a:buFont typeface="Arial" panose="020B0604020202020204" pitchFamily="34" charset="0"/>
              <a:buChar char="•"/>
            </a:pPr>
            <a:r>
              <a:rPr lang="en-US" dirty="0"/>
              <a:t>We could ask the developer to give a </a:t>
            </a:r>
            <a:r>
              <a:rPr lang="en-US" u="sng" dirty="0"/>
              <a:t>second look </a:t>
            </a:r>
            <a:r>
              <a:rPr lang="en-US" dirty="0"/>
              <a:t>and improve her explanation.</a:t>
            </a:r>
          </a:p>
          <a:p>
            <a:pPr marL="342900" indent="-342900">
              <a:buFont typeface="Arial" panose="020B0604020202020204" pitchFamily="34" charset="0"/>
              <a:buChar char="•"/>
            </a:pPr>
            <a:r>
              <a:rPr lang="en-US" dirty="0"/>
              <a:t>Or ask </a:t>
            </a:r>
            <a:r>
              <a:rPr lang="en-US" u="sng" dirty="0"/>
              <a:t>another developer </a:t>
            </a:r>
            <a:r>
              <a:rPr lang="en-US" dirty="0"/>
              <a:t>to give a second look.</a:t>
            </a:r>
          </a:p>
          <a:p>
            <a:endParaRPr lang="en-US" dirty="0"/>
          </a:p>
          <a:p>
            <a:r>
              <a:rPr lang="en-US" dirty="0"/>
              <a:t>What if we knew the </a:t>
            </a:r>
            <a:r>
              <a:rPr lang="en-US" u="sng" dirty="0"/>
              <a:t>probable causes</a:t>
            </a:r>
            <a:r>
              <a:rPr lang="en-US" dirty="0"/>
              <a:t> of incorrect fault understanding?</a:t>
            </a:r>
          </a:p>
          <a:p>
            <a:pPr marL="342900" indent="-342900">
              <a:buFont typeface="Arial" panose="020B0604020202020204" pitchFamily="34" charset="0"/>
              <a:buChar char="•"/>
            </a:pPr>
            <a:r>
              <a:rPr lang="en-US" dirty="0"/>
              <a:t>We could give </a:t>
            </a:r>
            <a:r>
              <a:rPr lang="en-US" u="sng" dirty="0"/>
              <a:t>easier tasks</a:t>
            </a:r>
            <a:r>
              <a:rPr lang="en-US" dirty="0"/>
              <a:t> to the current developer</a:t>
            </a:r>
          </a:p>
          <a:p>
            <a:pPr marL="342900" indent="-342900">
              <a:buFont typeface="Arial" panose="020B0604020202020204" pitchFamily="34" charset="0"/>
              <a:buChar char="•"/>
            </a:pPr>
            <a:r>
              <a:rPr lang="en-US" dirty="0"/>
              <a:t>Or </a:t>
            </a:r>
            <a:r>
              <a:rPr lang="en-US" u="sng" dirty="0"/>
              <a:t>redesign the tasks</a:t>
            </a:r>
            <a:r>
              <a:rPr lang="en-US" dirty="0"/>
              <a:t> by giving programmers more contextual information (e.g., call graph, program state at failure)</a:t>
            </a:r>
          </a:p>
          <a:p>
            <a:pPr marL="342900" indent="-342900">
              <a:buFont typeface="Arial" panose="020B0604020202020204" pitchFamily="34" charset="0"/>
              <a:buChar char="•"/>
            </a:pPr>
            <a:r>
              <a:rPr lang="en-US" dirty="0"/>
              <a:t>Or recommend </a:t>
            </a:r>
            <a:r>
              <a:rPr lang="en-US" u="sng" dirty="0"/>
              <a:t>software refactoring</a:t>
            </a:r>
            <a:r>
              <a:rPr lang="en-US" dirty="0"/>
              <a:t> to increase system maintainability (e.g., modularization, decoupling)</a:t>
            </a:r>
          </a:p>
        </p:txBody>
      </p:sp>
      <p:sp>
        <p:nvSpPr>
          <p:cNvPr id="3" name="Title 2">
            <a:extLst>
              <a:ext uri="{FF2B5EF4-FFF2-40B4-BE49-F238E27FC236}">
                <a16:creationId xmlns:a16="http://schemas.microsoft.com/office/drawing/2014/main" id="{5C5665CD-E17E-4137-B672-F79B2F73BCDC}"/>
              </a:ext>
            </a:extLst>
          </p:cNvPr>
          <p:cNvSpPr>
            <a:spLocks noGrp="1"/>
          </p:cNvSpPr>
          <p:nvPr>
            <p:ph type="title"/>
          </p:nvPr>
        </p:nvSpPr>
        <p:spPr>
          <a:xfrm>
            <a:off x="206227" y="133115"/>
            <a:ext cx="9405860" cy="514738"/>
          </a:xfrm>
        </p:spPr>
        <p:txBody>
          <a:bodyPr/>
          <a:lstStyle/>
          <a:p>
            <a:r>
              <a:rPr lang="en-US" sz="2400" dirty="0"/>
              <a:t>Towards Predictable &amp; Actionable Fault Understanding?</a:t>
            </a:r>
          </a:p>
        </p:txBody>
      </p:sp>
    </p:spTree>
    <p:extLst>
      <p:ext uri="{BB962C8B-B14F-4D97-AF65-F5344CB8AC3E}">
        <p14:creationId xmlns:p14="http://schemas.microsoft.com/office/powerpoint/2010/main" val="42029250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FD3DCC-6D8A-4199-BA0B-12DF781635E0}"/>
              </a:ext>
            </a:extLst>
          </p:cNvPr>
          <p:cNvSpPr>
            <a:spLocks noGrp="1"/>
          </p:cNvSpPr>
          <p:nvPr>
            <p:ph type="body" sz="quarter" idx="13"/>
          </p:nvPr>
        </p:nvSpPr>
        <p:spPr>
          <a:xfrm>
            <a:off x="484066" y="1198919"/>
            <a:ext cx="11474451" cy="5143972"/>
          </a:xfrm>
        </p:spPr>
        <p:txBody>
          <a:bodyPr/>
          <a:lstStyle/>
          <a:p>
            <a:pPr marL="0" indent="0">
              <a:buNone/>
            </a:pPr>
            <a:r>
              <a:rPr lang="en-US" sz="1800" b="1" dirty="0"/>
              <a:t>RP.1:</a:t>
            </a:r>
            <a:r>
              <a:rPr lang="en-US" sz="1800" dirty="0"/>
              <a:t> What are the </a:t>
            </a:r>
            <a:r>
              <a:rPr lang="en-US" sz="1800" b="1" dirty="0"/>
              <a:t>factors that can predict </a:t>
            </a:r>
            <a:r>
              <a:rPr lang="en-US" sz="1800" dirty="0"/>
              <a:t>if a software fault was correctly recognized?</a:t>
            </a:r>
          </a:p>
          <a:p>
            <a:pPr marL="0" indent="0">
              <a:buNone/>
            </a:pPr>
            <a:r>
              <a:rPr lang="en-US" sz="1800" u="sng" dirty="0"/>
              <a:t>Approach</a:t>
            </a:r>
            <a:r>
              <a:rPr lang="en-US" sz="1800" dirty="0"/>
              <a:t>: build causal inference models from quasi-experimental data</a:t>
            </a:r>
          </a:p>
          <a:p>
            <a:pPr marL="0" indent="0">
              <a:buNone/>
            </a:pPr>
            <a:endParaRPr lang="en-US" sz="1800" dirty="0"/>
          </a:p>
          <a:p>
            <a:pPr marL="0" indent="0">
              <a:buNone/>
            </a:pPr>
            <a:r>
              <a:rPr lang="en-US" sz="1800" b="1" dirty="0"/>
              <a:t>RP.2:</a:t>
            </a:r>
            <a:r>
              <a:rPr lang="en-US" sz="1800" dirty="0"/>
              <a:t> How </a:t>
            </a:r>
            <a:r>
              <a:rPr lang="en-US" sz="1800" b="1" dirty="0"/>
              <a:t>many replications </a:t>
            </a:r>
            <a:r>
              <a:rPr lang="en-US" sz="1800" dirty="0"/>
              <a:t>are necessary to correctly recognize a software fault?</a:t>
            </a:r>
          </a:p>
          <a:p>
            <a:pPr marL="0" indent="0">
              <a:buNone/>
            </a:pPr>
            <a:r>
              <a:rPr lang="en-US" sz="1800" u="sng" dirty="0"/>
              <a:t>Approach</a:t>
            </a:r>
            <a:r>
              <a:rPr lang="en-US" sz="1800" dirty="0"/>
              <a:t>: build sequential decision models based on Multi-Armed Bayesian Bandits</a:t>
            </a:r>
          </a:p>
          <a:p>
            <a:pPr marL="0" indent="0">
              <a:buNone/>
            </a:pPr>
            <a:endParaRPr lang="en-US" sz="1800" dirty="0"/>
          </a:p>
          <a:p>
            <a:r>
              <a:rPr lang="en-US" sz="1800" b="1" dirty="0"/>
              <a:t>RP.3: </a:t>
            </a:r>
            <a:r>
              <a:rPr lang="en-US" sz="1800" dirty="0"/>
              <a:t>Are bug fixes more accurate if programmers have </a:t>
            </a:r>
            <a:r>
              <a:rPr lang="en-US" sz="1800" b="1" dirty="0"/>
              <a:t>access to the fault understanding explanations</a:t>
            </a:r>
            <a:r>
              <a:rPr lang="en-US" sz="1800" dirty="0"/>
              <a:t>? </a:t>
            </a:r>
          </a:p>
          <a:p>
            <a:pPr marL="0" indent="0">
              <a:buNone/>
            </a:pPr>
            <a:r>
              <a:rPr lang="en-US" sz="1800" u="sng" dirty="0"/>
              <a:t>Approach</a:t>
            </a:r>
            <a:r>
              <a:rPr lang="en-US" sz="1800" dirty="0"/>
              <a:t>: perform control experiment with the output of the causal and decision models</a:t>
            </a:r>
          </a:p>
          <a:p>
            <a:pPr marL="0" indent="0">
              <a:buNone/>
            </a:pPr>
            <a:endParaRPr lang="en-US" sz="1800" dirty="0"/>
          </a:p>
          <a:p>
            <a:pPr marL="0" indent="0">
              <a:buNone/>
            </a:pPr>
            <a:endParaRPr lang="en-US" sz="1800" dirty="0"/>
          </a:p>
          <a:p>
            <a:pPr marL="457200" indent="-457200">
              <a:buFont typeface="+mj-lt"/>
              <a:buAutoNum type="arabicPeriod"/>
            </a:pPr>
            <a:endParaRPr lang="en-US" dirty="0"/>
          </a:p>
        </p:txBody>
      </p:sp>
      <p:sp>
        <p:nvSpPr>
          <p:cNvPr id="3" name="Title 2">
            <a:extLst>
              <a:ext uri="{FF2B5EF4-FFF2-40B4-BE49-F238E27FC236}">
                <a16:creationId xmlns:a16="http://schemas.microsoft.com/office/drawing/2014/main" id="{CCF711E7-1B3B-454A-A7C8-0B02786E2706}"/>
              </a:ext>
            </a:extLst>
          </p:cNvPr>
          <p:cNvSpPr>
            <a:spLocks noGrp="1"/>
          </p:cNvSpPr>
          <p:nvPr>
            <p:ph type="title"/>
          </p:nvPr>
        </p:nvSpPr>
        <p:spPr/>
        <p:txBody>
          <a:bodyPr/>
          <a:lstStyle/>
          <a:p>
            <a:r>
              <a:rPr lang="en-US" dirty="0"/>
              <a:t>Research Problems</a:t>
            </a:r>
          </a:p>
        </p:txBody>
      </p:sp>
    </p:spTree>
    <p:extLst>
      <p:ext uri="{BB962C8B-B14F-4D97-AF65-F5344CB8AC3E}">
        <p14:creationId xmlns:p14="http://schemas.microsoft.com/office/powerpoint/2010/main" val="3888686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3A884B-BD42-41B4-9BFB-25A6B8948FA9}"/>
              </a:ext>
            </a:extLst>
          </p:cNvPr>
          <p:cNvSpPr txBox="1">
            <a:spLocks noGrp="1"/>
          </p:cNvSpPr>
          <p:nvPr>
            <p:ph type="body" sz="quarter" idx="13"/>
          </p:nvPr>
        </p:nvSpPr>
        <p:spPr bwMode="gray">
          <a:xfrm>
            <a:off x="277508" y="1247862"/>
            <a:ext cx="11474451" cy="5122988"/>
          </a:xfrm>
          <a:prstGeom prst="rect">
            <a:avLst/>
          </a:prstGeom>
          <a:noFill/>
        </p:spPr>
        <p:txBody>
          <a:bodyPr wrap="square" lIns="0" tIns="0" rIns="0" bIns="0" rtlCol="0">
            <a:noAutofit/>
          </a:bodyPr>
          <a:lstStyle/>
          <a:p>
            <a:pPr marL="0" indent="0" algn="ctr">
              <a:spcBef>
                <a:spcPts val="300"/>
              </a:spcBef>
              <a:spcAft>
                <a:spcPts val="300"/>
              </a:spcAft>
              <a:buClr>
                <a:schemeClr val="accent1"/>
              </a:buClr>
              <a:buSzPct val="90000"/>
              <a:buNone/>
            </a:pPr>
            <a:r>
              <a:rPr lang="en-US" sz="2000" dirty="0"/>
              <a:t>Fault understanding as a task is </a:t>
            </a:r>
            <a:r>
              <a:rPr lang="en-US" sz="2000" u="sng" dirty="0"/>
              <a:t>unbounded</a:t>
            </a:r>
            <a:r>
              <a:rPr lang="en-US" sz="2000" dirty="0"/>
              <a:t> and faults are difficult to </a:t>
            </a:r>
            <a:r>
              <a:rPr lang="en-US" sz="2000" u="sng" dirty="0"/>
              <a:t>recognize</a:t>
            </a:r>
            <a:r>
              <a:rPr lang="en-US" sz="2000" dirty="0"/>
              <a:t>. </a:t>
            </a:r>
            <a:endParaRPr lang="en-US" dirty="0"/>
          </a:p>
        </p:txBody>
      </p:sp>
      <p:sp>
        <p:nvSpPr>
          <p:cNvPr id="3" name="Title 2">
            <a:extLst>
              <a:ext uri="{FF2B5EF4-FFF2-40B4-BE49-F238E27FC236}">
                <a16:creationId xmlns:a16="http://schemas.microsoft.com/office/drawing/2014/main" id="{F3D8F2D4-FB4D-4654-A5B4-EAFD3C22FE2A}"/>
              </a:ext>
            </a:extLst>
          </p:cNvPr>
          <p:cNvSpPr>
            <a:spLocks noGrp="1"/>
          </p:cNvSpPr>
          <p:nvPr>
            <p:ph type="title"/>
          </p:nvPr>
        </p:nvSpPr>
        <p:spPr/>
        <p:txBody>
          <a:bodyPr/>
          <a:lstStyle/>
          <a:p>
            <a:r>
              <a:rPr lang="en-US" dirty="0"/>
              <a:t>Experiment design (insight)</a:t>
            </a:r>
          </a:p>
        </p:txBody>
      </p:sp>
      <p:grpSp>
        <p:nvGrpSpPr>
          <p:cNvPr id="43" name="Group 42">
            <a:extLst>
              <a:ext uri="{FF2B5EF4-FFF2-40B4-BE49-F238E27FC236}">
                <a16:creationId xmlns:a16="http://schemas.microsoft.com/office/drawing/2014/main" id="{1A92F3BA-2EAD-41AC-B7C7-1A4A9CB776CA}"/>
              </a:ext>
            </a:extLst>
          </p:cNvPr>
          <p:cNvGrpSpPr/>
          <p:nvPr/>
        </p:nvGrpSpPr>
        <p:grpSpPr>
          <a:xfrm>
            <a:off x="7390890" y="1572130"/>
            <a:ext cx="4991963" cy="3680543"/>
            <a:chOff x="6135523" y="1572130"/>
            <a:chExt cx="6030081" cy="3442050"/>
          </a:xfrm>
        </p:grpSpPr>
        <p:sp>
          <p:nvSpPr>
            <p:cNvPr id="7" name="Text Placeholder 3">
              <a:extLst>
                <a:ext uri="{FF2B5EF4-FFF2-40B4-BE49-F238E27FC236}">
                  <a16:creationId xmlns:a16="http://schemas.microsoft.com/office/drawing/2014/main" id="{C0D9FE64-F6C0-4C53-953C-B16BFE89D013}"/>
                </a:ext>
              </a:extLst>
            </p:cNvPr>
            <p:cNvSpPr txBox="1">
              <a:spLocks/>
            </p:cNvSpPr>
            <p:nvPr/>
          </p:nvSpPr>
          <p:spPr bwMode="gray">
            <a:xfrm>
              <a:off x="6135996" y="2937254"/>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Replication</a:t>
              </a:r>
              <a:endParaRPr lang="en-US" dirty="0"/>
            </a:p>
          </p:txBody>
        </p:sp>
        <p:sp>
          <p:nvSpPr>
            <p:cNvPr id="9" name="Text Placeholder 3">
              <a:extLst>
                <a:ext uri="{FF2B5EF4-FFF2-40B4-BE49-F238E27FC236}">
                  <a16:creationId xmlns:a16="http://schemas.microsoft.com/office/drawing/2014/main" id="{6C9826A8-8015-495D-AE12-3938BC6E27BC}"/>
                </a:ext>
              </a:extLst>
            </p:cNvPr>
            <p:cNvSpPr txBox="1">
              <a:spLocks/>
            </p:cNvSpPr>
            <p:nvPr/>
          </p:nvSpPr>
          <p:spPr bwMode="gray">
            <a:xfrm>
              <a:off x="6135523" y="4458340"/>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Multiple Programmers per Task</a:t>
              </a:r>
            </a:p>
            <a:p>
              <a:pPr algn="ctr">
                <a:spcBef>
                  <a:spcPts val="300"/>
                </a:spcBef>
                <a:spcAft>
                  <a:spcPts val="300"/>
                </a:spcAft>
                <a:buClr>
                  <a:schemeClr val="accent1"/>
                </a:buClr>
                <a:buSzPct val="90000"/>
              </a:pPr>
              <a:r>
                <a:rPr lang="en-US" sz="2000" dirty="0"/>
                <a:t>(Crowdsourcing)</a:t>
              </a:r>
            </a:p>
          </p:txBody>
        </p:sp>
        <p:sp>
          <p:nvSpPr>
            <p:cNvPr id="11" name="Rectangle 10">
              <a:extLst>
                <a:ext uri="{FF2B5EF4-FFF2-40B4-BE49-F238E27FC236}">
                  <a16:creationId xmlns:a16="http://schemas.microsoft.com/office/drawing/2014/main" id="{B395CCE2-74ED-4EF1-A83A-BBB0CF42678F}"/>
                </a:ext>
              </a:extLst>
            </p:cNvPr>
            <p:cNvSpPr/>
            <p:nvPr/>
          </p:nvSpPr>
          <p:spPr bwMode="gray">
            <a:xfrm>
              <a:off x="9100172" y="1572130"/>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Connector: Elbow 13">
              <a:extLst>
                <a:ext uri="{FF2B5EF4-FFF2-40B4-BE49-F238E27FC236}">
                  <a16:creationId xmlns:a16="http://schemas.microsoft.com/office/drawing/2014/main" id="{15DC5ACE-944F-4E17-81E6-2027F1FD7EE6}"/>
                </a:ext>
              </a:extLst>
            </p:cNvPr>
            <p:cNvCxnSpPr>
              <a:cxnSpLocks/>
              <a:stCxn id="11" idx="2"/>
              <a:endCxn id="7" idx="0"/>
            </p:cNvCxnSpPr>
            <p:nvPr/>
          </p:nvCxnSpPr>
          <p:spPr bwMode="gray">
            <a:xfrm rot="5400000">
              <a:off x="8816606" y="1952044"/>
              <a:ext cx="1319404" cy="651016"/>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B37F1C9-0BA3-4332-AF01-5A45A265EB25}"/>
                </a:ext>
              </a:extLst>
            </p:cNvPr>
            <p:cNvCxnSpPr>
              <a:cxnSpLocks/>
              <a:stCxn id="7" idx="2"/>
              <a:endCxn id="9" idx="0"/>
            </p:cNvCxnSpPr>
            <p:nvPr/>
          </p:nvCxnSpPr>
          <p:spPr bwMode="gray">
            <a:xfrm rot="5400000">
              <a:off x="8667941" y="3975481"/>
              <a:ext cx="965246" cy="473"/>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035BE-7C3D-4DD3-A431-BB0B9E7FCF9B}"/>
                </a:ext>
              </a:extLst>
            </p:cNvPr>
            <p:cNvSpPr/>
            <p:nvPr/>
          </p:nvSpPr>
          <p:spPr bwMode="gray">
            <a:xfrm>
              <a:off x="9100172" y="1572131"/>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0" name="Connector: Elbow 19">
              <a:extLst>
                <a:ext uri="{FF2B5EF4-FFF2-40B4-BE49-F238E27FC236}">
                  <a16:creationId xmlns:a16="http://schemas.microsoft.com/office/drawing/2014/main" id="{A16756BA-9FE8-43E6-97E5-CFCE31B2FB89}"/>
                </a:ext>
              </a:extLst>
            </p:cNvPr>
            <p:cNvCxnSpPr>
              <a:cxnSpLocks/>
              <a:stCxn id="18" idx="2"/>
            </p:cNvCxnSpPr>
            <p:nvPr/>
          </p:nvCxnSpPr>
          <p:spPr bwMode="gray">
            <a:xfrm rot="5400000">
              <a:off x="8816606" y="1952045"/>
              <a:ext cx="1319404" cy="651016"/>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7506E6-3E6E-4668-B9D0-8B82B38BF19D}"/>
                </a:ext>
              </a:extLst>
            </p:cNvPr>
            <p:cNvSpPr/>
            <p:nvPr/>
          </p:nvSpPr>
          <p:spPr bwMode="gray">
            <a:xfrm>
              <a:off x="9100172" y="1572132"/>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8" name="Connector: Elbow 37">
              <a:extLst>
                <a:ext uri="{FF2B5EF4-FFF2-40B4-BE49-F238E27FC236}">
                  <a16:creationId xmlns:a16="http://schemas.microsoft.com/office/drawing/2014/main" id="{2E7475CA-FC5E-4DEB-94EE-5978EAF8435D}"/>
                </a:ext>
              </a:extLst>
            </p:cNvPr>
            <p:cNvCxnSpPr>
              <a:cxnSpLocks/>
              <a:stCxn id="36" idx="2"/>
            </p:cNvCxnSpPr>
            <p:nvPr/>
          </p:nvCxnSpPr>
          <p:spPr bwMode="gray">
            <a:xfrm rot="5400000">
              <a:off x="8816606" y="1952046"/>
              <a:ext cx="1319404" cy="651016"/>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50B7331-FBB1-457C-9495-021CB8FE1220}"/>
              </a:ext>
            </a:extLst>
          </p:cNvPr>
          <p:cNvGrpSpPr/>
          <p:nvPr/>
        </p:nvGrpSpPr>
        <p:grpSpPr>
          <a:xfrm>
            <a:off x="1301370" y="1572130"/>
            <a:ext cx="5306832" cy="3442051"/>
            <a:chOff x="33196" y="1572130"/>
            <a:chExt cx="6029608" cy="3442051"/>
          </a:xfrm>
        </p:grpSpPr>
        <p:sp>
          <p:nvSpPr>
            <p:cNvPr id="6" name="Text Placeholder 3">
              <a:extLst>
                <a:ext uri="{FF2B5EF4-FFF2-40B4-BE49-F238E27FC236}">
                  <a16:creationId xmlns:a16="http://schemas.microsoft.com/office/drawing/2014/main" id="{7271C3E4-263E-4C89-93BB-BA1F73BFDFA0}"/>
                </a:ext>
              </a:extLst>
            </p:cNvPr>
            <p:cNvSpPr txBox="1">
              <a:spLocks/>
            </p:cNvSpPr>
            <p:nvPr/>
          </p:nvSpPr>
          <p:spPr bwMode="gray">
            <a:xfrm>
              <a:off x="33196" y="2937254"/>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Divide &amp; Conquer</a:t>
              </a:r>
              <a:endParaRPr lang="en-US" dirty="0"/>
            </a:p>
          </p:txBody>
        </p:sp>
        <p:sp>
          <p:nvSpPr>
            <p:cNvPr id="8" name="Text Placeholder 3">
              <a:extLst>
                <a:ext uri="{FF2B5EF4-FFF2-40B4-BE49-F238E27FC236}">
                  <a16:creationId xmlns:a16="http://schemas.microsoft.com/office/drawing/2014/main" id="{BCBEC308-0545-4C17-B8B8-A47707FD7C0B}"/>
                </a:ext>
              </a:extLst>
            </p:cNvPr>
            <p:cNvSpPr txBox="1">
              <a:spLocks/>
            </p:cNvSpPr>
            <p:nvPr/>
          </p:nvSpPr>
          <p:spPr bwMode="gray">
            <a:xfrm>
              <a:off x="33196" y="4458340"/>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Small &amp; Independent Tasks</a:t>
              </a:r>
            </a:p>
            <a:p>
              <a:pPr algn="ctr">
                <a:spcBef>
                  <a:spcPts val="300"/>
                </a:spcBef>
                <a:spcAft>
                  <a:spcPts val="300"/>
                </a:spcAft>
                <a:buClr>
                  <a:schemeClr val="accent1"/>
                </a:buClr>
                <a:buSzPct val="90000"/>
              </a:pPr>
              <a:r>
                <a:rPr lang="en-US" sz="2000" dirty="0"/>
                <a:t>(Microtasks)</a:t>
              </a:r>
              <a:endParaRPr lang="en-US" dirty="0"/>
            </a:p>
          </p:txBody>
        </p:sp>
        <p:sp>
          <p:nvSpPr>
            <p:cNvPr id="10" name="Rectangle 9">
              <a:extLst>
                <a:ext uri="{FF2B5EF4-FFF2-40B4-BE49-F238E27FC236}">
                  <a16:creationId xmlns:a16="http://schemas.microsoft.com/office/drawing/2014/main" id="{E44043CA-67CB-4CE1-8264-4235F5A748D8}"/>
                </a:ext>
              </a:extLst>
            </p:cNvPr>
            <p:cNvSpPr/>
            <p:nvPr/>
          </p:nvSpPr>
          <p:spPr bwMode="gray">
            <a:xfrm>
              <a:off x="4427145" y="1572130"/>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3" name="Connector: Elbow 12">
              <a:extLst>
                <a:ext uri="{FF2B5EF4-FFF2-40B4-BE49-F238E27FC236}">
                  <a16:creationId xmlns:a16="http://schemas.microsoft.com/office/drawing/2014/main" id="{0A22292E-1E54-47E0-9677-CD4204B7B2E3}"/>
                </a:ext>
              </a:extLst>
            </p:cNvPr>
            <p:cNvCxnSpPr>
              <a:cxnSpLocks/>
              <a:stCxn id="10" idx="2"/>
              <a:endCxn id="6" idx="0"/>
            </p:cNvCxnSpPr>
            <p:nvPr/>
          </p:nvCxnSpPr>
          <p:spPr bwMode="gray">
            <a:xfrm rot="5400000">
              <a:off x="3428693" y="1237158"/>
              <a:ext cx="1319404" cy="2080789"/>
            </a:xfrm>
            <a:prstGeom prst="bentConnector3">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AF8611D-22C1-48A6-BF54-CEEF38399AE1}"/>
                </a:ext>
              </a:extLst>
            </p:cNvPr>
            <p:cNvCxnSpPr>
              <a:stCxn id="6" idx="2"/>
              <a:endCxn id="8" idx="0"/>
            </p:cNvCxnSpPr>
            <p:nvPr/>
          </p:nvCxnSpPr>
          <p:spPr bwMode="gray">
            <a:xfrm>
              <a:off x="3048000" y="3493094"/>
              <a:ext cx="0" cy="965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A567487-C147-4F51-B02E-42B642E5CAF1}"/>
                </a:ext>
              </a:extLst>
            </p:cNvPr>
            <p:cNvSpPr/>
            <p:nvPr/>
          </p:nvSpPr>
          <p:spPr bwMode="gray">
            <a:xfrm>
              <a:off x="4427145" y="1572131"/>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Connector: Elbow 18">
              <a:extLst>
                <a:ext uri="{FF2B5EF4-FFF2-40B4-BE49-F238E27FC236}">
                  <a16:creationId xmlns:a16="http://schemas.microsoft.com/office/drawing/2014/main" id="{E9562F3C-3B2B-40AA-A0B2-0017FCE2BC03}"/>
                </a:ext>
              </a:extLst>
            </p:cNvPr>
            <p:cNvCxnSpPr>
              <a:cxnSpLocks/>
              <a:stCxn id="17" idx="2"/>
            </p:cNvCxnSpPr>
            <p:nvPr/>
          </p:nvCxnSpPr>
          <p:spPr bwMode="gray">
            <a:xfrm rot="5400000">
              <a:off x="3428693" y="1237159"/>
              <a:ext cx="1319404" cy="2080789"/>
            </a:xfrm>
            <a:prstGeom prst="bentConnector3">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415E551A-0409-49BF-A79D-345E163A1819}"/>
                </a:ext>
              </a:extLst>
            </p:cNvPr>
            <p:cNvSpPr txBox="1">
              <a:spLocks/>
            </p:cNvSpPr>
            <p:nvPr/>
          </p:nvSpPr>
          <p:spPr bwMode="gray">
            <a:xfrm>
              <a:off x="33196" y="2937255"/>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Divide &amp; Conquer</a:t>
              </a:r>
              <a:endParaRPr lang="en-US" dirty="0"/>
            </a:p>
          </p:txBody>
        </p:sp>
        <p:sp>
          <p:nvSpPr>
            <p:cNvPr id="32" name="Text Placeholder 3">
              <a:extLst>
                <a:ext uri="{FF2B5EF4-FFF2-40B4-BE49-F238E27FC236}">
                  <a16:creationId xmlns:a16="http://schemas.microsoft.com/office/drawing/2014/main" id="{20479141-13E1-4999-995C-F1A3E35B9ED0}"/>
                </a:ext>
              </a:extLst>
            </p:cNvPr>
            <p:cNvSpPr txBox="1">
              <a:spLocks/>
            </p:cNvSpPr>
            <p:nvPr/>
          </p:nvSpPr>
          <p:spPr bwMode="gray">
            <a:xfrm>
              <a:off x="33196" y="4458341"/>
              <a:ext cx="6029608" cy="555840"/>
            </a:xfrm>
            <a:prstGeom prst="rect">
              <a:avLst/>
            </a:prstGeom>
            <a:noFill/>
          </p:spPr>
          <p:txBody>
            <a:bodyPr vert="horz" wrap="square" lIns="0" tIns="0" rIns="0" bIns="0" rtlCol="0" anchor="t" anchorCtr="0">
              <a:no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spcBef>
                  <a:spcPts val="300"/>
                </a:spcBef>
                <a:spcAft>
                  <a:spcPts val="300"/>
                </a:spcAft>
                <a:buClr>
                  <a:schemeClr val="accent1"/>
                </a:buClr>
                <a:buSzPct val="90000"/>
              </a:pPr>
              <a:r>
                <a:rPr lang="en-US" sz="2000" dirty="0"/>
                <a:t>Small &amp; Independent Tasks</a:t>
              </a:r>
            </a:p>
            <a:p>
              <a:pPr algn="ctr">
                <a:spcBef>
                  <a:spcPts val="300"/>
                </a:spcBef>
                <a:spcAft>
                  <a:spcPts val="300"/>
                </a:spcAft>
                <a:buClr>
                  <a:schemeClr val="accent1"/>
                </a:buClr>
                <a:buSzPct val="90000"/>
              </a:pPr>
              <a:r>
                <a:rPr lang="en-US" sz="2000" dirty="0"/>
                <a:t>(Microtasks)</a:t>
              </a:r>
              <a:endParaRPr lang="en-US" dirty="0"/>
            </a:p>
          </p:txBody>
        </p:sp>
        <p:cxnSp>
          <p:nvCxnSpPr>
            <p:cNvPr id="33" name="Straight Arrow Connector 32">
              <a:extLst>
                <a:ext uri="{FF2B5EF4-FFF2-40B4-BE49-F238E27FC236}">
                  <a16:creationId xmlns:a16="http://schemas.microsoft.com/office/drawing/2014/main" id="{1A4BCA73-B0A3-4DA0-9EE2-A3028216E756}"/>
                </a:ext>
              </a:extLst>
            </p:cNvPr>
            <p:cNvCxnSpPr>
              <a:cxnSpLocks/>
              <a:stCxn id="30" idx="2"/>
              <a:endCxn id="32" idx="0"/>
            </p:cNvCxnSpPr>
            <p:nvPr/>
          </p:nvCxnSpPr>
          <p:spPr bwMode="gray">
            <a:xfrm>
              <a:off x="3048000" y="3493095"/>
              <a:ext cx="0" cy="965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3F55E9-9DF8-4E5F-9080-DE4FA64119C4}"/>
                </a:ext>
              </a:extLst>
            </p:cNvPr>
            <p:cNvSpPr/>
            <p:nvPr/>
          </p:nvSpPr>
          <p:spPr bwMode="gray">
            <a:xfrm>
              <a:off x="4427145" y="1572132"/>
              <a:ext cx="1403287"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7" name="Connector: Elbow 36">
              <a:extLst>
                <a:ext uri="{FF2B5EF4-FFF2-40B4-BE49-F238E27FC236}">
                  <a16:creationId xmlns:a16="http://schemas.microsoft.com/office/drawing/2014/main" id="{F55D7F72-4A48-4781-BDF6-0FB0B4D3ECB7}"/>
                </a:ext>
              </a:extLst>
            </p:cNvPr>
            <p:cNvCxnSpPr>
              <a:cxnSpLocks/>
              <a:stCxn id="35" idx="2"/>
            </p:cNvCxnSpPr>
            <p:nvPr/>
          </p:nvCxnSpPr>
          <p:spPr bwMode="gray">
            <a:xfrm rot="5400000">
              <a:off x="3428693" y="1237160"/>
              <a:ext cx="1319404" cy="2080789"/>
            </a:xfrm>
            <a:prstGeom prst="bentConnector3">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20570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9553C-95ED-40C3-BCC9-4E004DAD061C}"/>
              </a:ext>
            </a:extLst>
          </p:cNvPr>
          <p:cNvSpPr>
            <a:spLocks noGrp="1"/>
          </p:cNvSpPr>
          <p:nvPr>
            <p:ph type="title"/>
          </p:nvPr>
        </p:nvSpPr>
        <p:spPr/>
        <p:txBody>
          <a:bodyPr/>
          <a:lstStyle/>
          <a:p>
            <a:r>
              <a:rPr lang="en-US" dirty="0"/>
              <a:t>Experiment execution</a:t>
            </a:r>
          </a:p>
        </p:txBody>
      </p:sp>
      <p:sp>
        <p:nvSpPr>
          <p:cNvPr id="4" name="Rounded Rectangle 10">
            <a:extLst>
              <a:ext uri="{FF2B5EF4-FFF2-40B4-BE49-F238E27FC236}">
                <a16:creationId xmlns:a16="http://schemas.microsoft.com/office/drawing/2014/main" id="{E5EA95C4-B954-49D7-96C4-7E6B45342181}"/>
              </a:ext>
            </a:extLst>
          </p:cNvPr>
          <p:cNvSpPr/>
          <p:nvPr/>
        </p:nvSpPr>
        <p:spPr>
          <a:xfrm>
            <a:off x="1524006" y="1733841"/>
            <a:ext cx="4571993" cy="114899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2133" dirty="0">
              <a:latin typeface="Neo Sans Std"/>
            </a:endParaRPr>
          </a:p>
        </p:txBody>
      </p:sp>
      <p:sp>
        <p:nvSpPr>
          <p:cNvPr id="5" name="TextBox 4">
            <a:extLst>
              <a:ext uri="{FF2B5EF4-FFF2-40B4-BE49-F238E27FC236}">
                <a16:creationId xmlns:a16="http://schemas.microsoft.com/office/drawing/2014/main" id="{1C83E5C0-3325-4D4D-91BB-A00F12511CCC}"/>
              </a:ext>
            </a:extLst>
          </p:cNvPr>
          <p:cNvSpPr txBox="1"/>
          <p:nvPr/>
        </p:nvSpPr>
        <p:spPr>
          <a:xfrm>
            <a:off x="7584767" y="2863721"/>
            <a:ext cx="2443031" cy="379656"/>
          </a:xfrm>
          <a:prstGeom prst="rect">
            <a:avLst/>
          </a:prstGeom>
          <a:noFill/>
        </p:spPr>
        <p:txBody>
          <a:bodyPr wrap="square" rtlCol="0">
            <a:spAutoFit/>
          </a:bodyPr>
          <a:lstStyle/>
          <a:p>
            <a:r>
              <a:rPr lang="pt-BR" sz="1867" dirty="0">
                <a:solidFill>
                  <a:schemeClr val="tx1">
                    <a:lumMod val="75000"/>
                    <a:lumOff val="25000"/>
                  </a:schemeClr>
                </a:solidFill>
                <a:latin typeface="Neo Sans Std"/>
              </a:rPr>
              <a:t>Crowd of Programmers</a:t>
            </a:r>
            <a:endParaRPr lang="en-US" sz="1867" dirty="0">
              <a:solidFill>
                <a:schemeClr val="tx1">
                  <a:lumMod val="75000"/>
                  <a:lumOff val="25000"/>
                </a:schemeClr>
              </a:solidFill>
              <a:latin typeface="Neo Sans Std"/>
            </a:endParaRPr>
          </a:p>
        </p:txBody>
      </p:sp>
      <p:sp>
        <p:nvSpPr>
          <p:cNvPr id="6" name="Rounded Rectangle 10">
            <a:extLst>
              <a:ext uri="{FF2B5EF4-FFF2-40B4-BE49-F238E27FC236}">
                <a16:creationId xmlns:a16="http://schemas.microsoft.com/office/drawing/2014/main" id="{1F6A8AF5-D536-4DFB-94D9-5E987C047CE7}"/>
              </a:ext>
            </a:extLst>
          </p:cNvPr>
          <p:cNvSpPr/>
          <p:nvPr/>
        </p:nvSpPr>
        <p:spPr>
          <a:xfrm>
            <a:off x="6400800" y="1882769"/>
            <a:ext cx="2016224" cy="85113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2133" dirty="0">
                <a:latin typeface="Neo Sans Std"/>
              </a:rPr>
              <a:t>3.Distribute</a:t>
            </a:r>
          </a:p>
          <a:p>
            <a:pPr algn="ctr"/>
            <a:r>
              <a:rPr lang="en-US" sz="2133" dirty="0">
                <a:latin typeface="Neo Sans Std"/>
              </a:rPr>
              <a:t>tasks</a:t>
            </a:r>
          </a:p>
        </p:txBody>
      </p:sp>
      <p:pic>
        <p:nvPicPr>
          <p:cNvPr id="7" name="Picture 6">
            <a:extLst>
              <a:ext uri="{FF2B5EF4-FFF2-40B4-BE49-F238E27FC236}">
                <a16:creationId xmlns:a16="http://schemas.microsoft.com/office/drawing/2014/main" id="{9D1D195C-4B6A-4339-AB96-ADA09E4AD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031" y="3215378"/>
            <a:ext cx="472701" cy="450193"/>
          </a:xfrm>
          <a:prstGeom prst="rect">
            <a:avLst/>
          </a:prstGeom>
        </p:spPr>
      </p:pic>
      <p:pic>
        <p:nvPicPr>
          <p:cNvPr id="8" name="Picture 7">
            <a:extLst>
              <a:ext uri="{FF2B5EF4-FFF2-40B4-BE49-F238E27FC236}">
                <a16:creationId xmlns:a16="http://schemas.microsoft.com/office/drawing/2014/main" id="{528A91A1-6A38-4343-B980-26ABD87FF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711" y="3215378"/>
            <a:ext cx="472701" cy="450193"/>
          </a:xfrm>
          <a:prstGeom prst="rect">
            <a:avLst/>
          </a:prstGeom>
        </p:spPr>
      </p:pic>
      <p:pic>
        <p:nvPicPr>
          <p:cNvPr id="9" name="Picture 8">
            <a:extLst>
              <a:ext uri="{FF2B5EF4-FFF2-40B4-BE49-F238E27FC236}">
                <a16:creationId xmlns:a16="http://schemas.microsoft.com/office/drawing/2014/main" id="{8C1D2A1E-C352-4F13-8EA3-B050AC0AA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351" y="3215378"/>
            <a:ext cx="472701" cy="450193"/>
          </a:xfrm>
          <a:prstGeom prst="rect">
            <a:avLst/>
          </a:prstGeom>
        </p:spPr>
      </p:pic>
      <p:sp>
        <p:nvSpPr>
          <p:cNvPr id="10" name="Rounded Rectangle 10">
            <a:extLst>
              <a:ext uri="{FF2B5EF4-FFF2-40B4-BE49-F238E27FC236}">
                <a16:creationId xmlns:a16="http://schemas.microsoft.com/office/drawing/2014/main" id="{FF8F66D9-F0D8-438E-BAB3-A94DF2EE3923}"/>
              </a:ext>
            </a:extLst>
          </p:cNvPr>
          <p:cNvSpPr/>
          <p:nvPr/>
        </p:nvSpPr>
        <p:spPr>
          <a:xfrm>
            <a:off x="3949148" y="1882769"/>
            <a:ext cx="2016224" cy="85113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2133" dirty="0">
                <a:latin typeface="Neo Sans Std"/>
              </a:rPr>
              <a:t>2.Sequence tasks</a:t>
            </a:r>
          </a:p>
        </p:txBody>
      </p:sp>
      <p:sp>
        <p:nvSpPr>
          <p:cNvPr id="11" name="Rounded Rectangle 10">
            <a:extLst>
              <a:ext uri="{FF2B5EF4-FFF2-40B4-BE49-F238E27FC236}">
                <a16:creationId xmlns:a16="http://schemas.microsoft.com/office/drawing/2014/main" id="{4CC2600C-2932-4602-8E2B-98D14FA35607}"/>
              </a:ext>
            </a:extLst>
          </p:cNvPr>
          <p:cNvSpPr/>
          <p:nvPr/>
        </p:nvSpPr>
        <p:spPr>
          <a:xfrm>
            <a:off x="6325642" y="4585293"/>
            <a:ext cx="1903960" cy="85113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2133" dirty="0">
                <a:latin typeface="Neo Sans Std"/>
              </a:rPr>
              <a:t>4.Execute</a:t>
            </a:r>
          </a:p>
          <a:p>
            <a:pPr algn="ctr"/>
            <a:r>
              <a:rPr lang="en-US" sz="2133" dirty="0">
                <a:latin typeface="Neo Sans Std"/>
              </a:rPr>
              <a:t>tasks</a:t>
            </a:r>
          </a:p>
        </p:txBody>
      </p:sp>
      <p:cxnSp>
        <p:nvCxnSpPr>
          <p:cNvPr id="12" name="Straight Arrow Connector 11">
            <a:extLst>
              <a:ext uri="{FF2B5EF4-FFF2-40B4-BE49-F238E27FC236}">
                <a16:creationId xmlns:a16="http://schemas.microsoft.com/office/drawing/2014/main" id="{EDBB6122-443C-40C7-8269-5D34D7A58728}"/>
              </a:ext>
            </a:extLst>
          </p:cNvPr>
          <p:cNvCxnSpPr>
            <a:cxnSpLocks/>
          </p:cNvCxnSpPr>
          <p:nvPr/>
        </p:nvCxnSpPr>
        <p:spPr>
          <a:xfrm flipV="1">
            <a:off x="6096000" y="2308338"/>
            <a:ext cx="304801" cy="1"/>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027">
            <a:extLst>
              <a:ext uri="{FF2B5EF4-FFF2-40B4-BE49-F238E27FC236}">
                <a16:creationId xmlns:a16="http://schemas.microsoft.com/office/drawing/2014/main" id="{EC798B61-B0BD-41CB-985D-C04885EE2714}"/>
              </a:ext>
            </a:extLst>
          </p:cNvPr>
          <p:cNvCxnSpPr>
            <a:cxnSpLocks/>
            <a:stCxn id="6" idx="3"/>
            <a:endCxn id="5" idx="0"/>
          </p:cNvCxnSpPr>
          <p:nvPr/>
        </p:nvCxnSpPr>
        <p:spPr>
          <a:xfrm>
            <a:off x="8417024" y="2308337"/>
            <a:ext cx="389259" cy="555384"/>
          </a:xfrm>
          <a:prstGeom prst="bentConnector2">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ounded Rectangle 10">
            <a:extLst>
              <a:ext uri="{FF2B5EF4-FFF2-40B4-BE49-F238E27FC236}">
                <a16:creationId xmlns:a16="http://schemas.microsoft.com/office/drawing/2014/main" id="{8220FC92-FB52-40D0-ABFD-E40F645BF7F7}"/>
              </a:ext>
            </a:extLst>
          </p:cNvPr>
          <p:cNvSpPr/>
          <p:nvPr/>
        </p:nvSpPr>
        <p:spPr>
          <a:xfrm>
            <a:off x="4097898" y="4585293"/>
            <a:ext cx="1941309" cy="85113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2133" dirty="0">
                <a:latin typeface="Neo Sans Std"/>
              </a:rPr>
              <a:t>5.Aggregate outcomes</a:t>
            </a:r>
          </a:p>
        </p:txBody>
      </p:sp>
      <p:cxnSp>
        <p:nvCxnSpPr>
          <p:cNvPr id="15" name="Straight Arrow Connector 14">
            <a:extLst>
              <a:ext uri="{FF2B5EF4-FFF2-40B4-BE49-F238E27FC236}">
                <a16:creationId xmlns:a16="http://schemas.microsoft.com/office/drawing/2014/main" id="{DBB19385-59EB-4544-8FF8-B642D8BE36C1}"/>
              </a:ext>
            </a:extLst>
          </p:cNvPr>
          <p:cNvCxnSpPr>
            <a:cxnSpLocks/>
            <a:stCxn id="11" idx="1"/>
            <a:endCxn id="14" idx="3"/>
          </p:cNvCxnSpPr>
          <p:nvPr/>
        </p:nvCxnSpPr>
        <p:spPr>
          <a:xfrm flipH="1">
            <a:off x="6039207" y="5010861"/>
            <a:ext cx="286435"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8C102D-837B-4D71-BD14-511737B863C4}"/>
              </a:ext>
            </a:extLst>
          </p:cNvPr>
          <p:cNvCxnSpPr>
            <a:cxnSpLocks/>
          </p:cNvCxnSpPr>
          <p:nvPr/>
        </p:nvCxnSpPr>
        <p:spPr>
          <a:xfrm>
            <a:off x="3352800" y="2306017"/>
            <a:ext cx="625376" cy="4644"/>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0">
            <a:extLst>
              <a:ext uri="{FF2B5EF4-FFF2-40B4-BE49-F238E27FC236}">
                <a16:creationId xmlns:a16="http://schemas.microsoft.com/office/drawing/2014/main" id="{605C4C43-3C78-4500-811E-E3A5DF347616}"/>
              </a:ext>
            </a:extLst>
          </p:cNvPr>
          <p:cNvSpPr/>
          <p:nvPr/>
        </p:nvSpPr>
        <p:spPr>
          <a:xfrm>
            <a:off x="1790043" y="1882769"/>
            <a:ext cx="1867557" cy="851136"/>
          </a:xfrm>
          <a:prstGeom prst="round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2133" dirty="0">
                <a:latin typeface="Neo Sans Std"/>
              </a:rPr>
              <a:t>1.Generate tasks</a:t>
            </a:r>
          </a:p>
        </p:txBody>
      </p:sp>
      <p:sp>
        <p:nvSpPr>
          <p:cNvPr id="18" name="Oval 17">
            <a:extLst>
              <a:ext uri="{FF2B5EF4-FFF2-40B4-BE49-F238E27FC236}">
                <a16:creationId xmlns:a16="http://schemas.microsoft.com/office/drawing/2014/main" id="{5D0EBD8D-A496-421B-8CC1-C668E618EED0}"/>
              </a:ext>
            </a:extLst>
          </p:cNvPr>
          <p:cNvSpPr/>
          <p:nvPr/>
        </p:nvSpPr>
        <p:spPr>
          <a:xfrm>
            <a:off x="1180837" y="221689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19" name="Straight Arrow Connector 18">
            <a:extLst>
              <a:ext uri="{FF2B5EF4-FFF2-40B4-BE49-F238E27FC236}">
                <a16:creationId xmlns:a16="http://schemas.microsoft.com/office/drawing/2014/main" id="{4DF51013-A6F2-4D4C-9C7E-BE15CB5CAF4E}"/>
              </a:ext>
            </a:extLst>
          </p:cNvPr>
          <p:cNvCxnSpPr>
            <a:cxnSpLocks/>
          </p:cNvCxnSpPr>
          <p:nvPr/>
        </p:nvCxnSpPr>
        <p:spPr>
          <a:xfrm>
            <a:off x="1363718" y="2308337"/>
            <a:ext cx="426325"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1BA224C-8B7D-49C3-899D-B4CEF090DCF5}"/>
              </a:ext>
            </a:extLst>
          </p:cNvPr>
          <p:cNvSpPr/>
          <p:nvPr/>
        </p:nvSpPr>
        <p:spPr>
          <a:xfrm>
            <a:off x="2731158" y="37129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1" name="Oval 20">
            <a:extLst>
              <a:ext uri="{FF2B5EF4-FFF2-40B4-BE49-F238E27FC236}">
                <a16:creationId xmlns:a16="http://schemas.microsoft.com/office/drawing/2014/main" id="{63EF049B-1B8F-4F4F-8E0D-F72265406FF0}"/>
              </a:ext>
            </a:extLst>
          </p:cNvPr>
          <p:cNvSpPr/>
          <p:nvPr/>
        </p:nvSpPr>
        <p:spPr>
          <a:xfrm>
            <a:off x="2670198" y="3651994"/>
            <a:ext cx="304800" cy="304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2" name="Picture 21">
            <a:extLst>
              <a:ext uri="{FF2B5EF4-FFF2-40B4-BE49-F238E27FC236}">
                <a16:creationId xmlns:a16="http://schemas.microsoft.com/office/drawing/2014/main" id="{611E8EF5-B9F9-4074-8C67-DE01A0442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7671" y="3215378"/>
            <a:ext cx="472701" cy="450193"/>
          </a:xfrm>
          <a:prstGeom prst="rect">
            <a:avLst/>
          </a:prstGeom>
        </p:spPr>
      </p:pic>
      <p:pic>
        <p:nvPicPr>
          <p:cNvPr id="23" name="Picture 22">
            <a:extLst>
              <a:ext uri="{FF2B5EF4-FFF2-40B4-BE49-F238E27FC236}">
                <a16:creationId xmlns:a16="http://schemas.microsoft.com/office/drawing/2014/main" id="{48160559-2B3E-4F2C-9A12-537F1DAAE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39" y="3723478"/>
            <a:ext cx="472701" cy="450193"/>
          </a:xfrm>
          <a:prstGeom prst="rect">
            <a:avLst/>
          </a:prstGeom>
        </p:spPr>
      </p:pic>
      <p:pic>
        <p:nvPicPr>
          <p:cNvPr id="24" name="Picture 23">
            <a:extLst>
              <a:ext uri="{FF2B5EF4-FFF2-40B4-BE49-F238E27FC236}">
                <a16:creationId xmlns:a16="http://schemas.microsoft.com/office/drawing/2014/main" id="{4CE2405F-CE4B-4028-8648-AE3C96883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019" y="3723478"/>
            <a:ext cx="472701" cy="450193"/>
          </a:xfrm>
          <a:prstGeom prst="rect">
            <a:avLst/>
          </a:prstGeom>
        </p:spPr>
      </p:pic>
      <p:pic>
        <p:nvPicPr>
          <p:cNvPr id="25" name="Picture 24">
            <a:extLst>
              <a:ext uri="{FF2B5EF4-FFF2-40B4-BE49-F238E27FC236}">
                <a16:creationId xmlns:a16="http://schemas.microsoft.com/office/drawing/2014/main" id="{BF771BDD-642D-47D9-ABC3-3209A43AE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659" y="3723478"/>
            <a:ext cx="472701" cy="450193"/>
          </a:xfrm>
          <a:prstGeom prst="rect">
            <a:avLst/>
          </a:prstGeom>
        </p:spPr>
      </p:pic>
      <p:pic>
        <p:nvPicPr>
          <p:cNvPr id="26" name="Picture 25">
            <a:extLst>
              <a:ext uri="{FF2B5EF4-FFF2-40B4-BE49-F238E27FC236}">
                <a16:creationId xmlns:a16="http://schemas.microsoft.com/office/drawing/2014/main" id="{37E37FBE-F1D9-434E-88A0-CEBCF3E1A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979" y="3723478"/>
            <a:ext cx="472701" cy="450193"/>
          </a:xfrm>
          <a:prstGeom prst="rect">
            <a:avLst/>
          </a:prstGeom>
        </p:spPr>
      </p:pic>
      <p:cxnSp>
        <p:nvCxnSpPr>
          <p:cNvPr id="27" name="Elbow Connector 1027">
            <a:extLst>
              <a:ext uri="{FF2B5EF4-FFF2-40B4-BE49-F238E27FC236}">
                <a16:creationId xmlns:a16="http://schemas.microsoft.com/office/drawing/2014/main" id="{3AC64B33-89F5-423D-B85B-83807B28313D}"/>
              </a:ext>
            </a:extLst>
          </p:cNvPr>
          <p:cNvCxnSpPr>
            <a:cxnSpLocks/>
            <a:stCxn id="25" idx="2"/>
            <a:endCxn id="11" idx="3"/>
          </p:cNvCxnSpPr>
          <p:nvPr/>
        </p:nvCxnSpPr>
        <p:spPr>
          <a:xfrm rot="5400000">
            <a:off x="8101211" y="4302062"/>
            <a:ext cx="837190" cy="580408"/>
          </a:xfrm>
          <a:prstGeom prst="bentConnector2">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4196D6A8-94E6-4970-88C9-F673D3C5A383}"/>
              </a:ext>
            </a:extLst>
          </p:cNvPr>
          <p:cNvSpPr/>
          <p:nvPr/>
        </p:nvSpPr>
        <p:spPr>
          <a:xfrm>
            <a:off x="3591299" y="3548926"/>
            <a:ext cx="472701" cy="512495"/>
          </a:xfrm>
          <a:prstGeom prst="diamond">
            <a:avLst/>
          </a:prstGeom>
          <a:solidFill>
            <a:schemeClr val="bg1"/>
          </a:solidFill>
          <a:ln w="127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133">
              <a:latin typeface="Neo Sans Std"/>
            </a:endParaRPr>
          </a:p>
        </p:txBody>
      </p:sp>
      <p:cxnSp>
        <p:nvCxnSpPr>
          <p:cNvPr id="29" name="Straight Arrow Connector 28">
            <a:extLst>
              <a:ext uri="{FF2B5EF4-FFF2-40B4-BE49-F238E27FC236}">
                <a16:creationId xmlns:a16="http://schemas.microsoft.com/office/drawing/2014/main" id="{FEA1D4AF-756C-4FC2-817B-761C7CB65A46}"/>
              </a:ext>
            </a:extLst>
          </p:cNvPr>
          <p:cNvCxnSpPr>
            <a:cxnSpLocks/>
            <a:stCxn id="28" idx="1"/>
            <a:endCxn id="21" idx="6"/>
          </p:cNvCxnSpPr>
          <p:nvPr/>
        </p:nvCxnSpPr>
        <p:spPr>
          <a:xfrm flipH="1" flipV="1">
            <a:off x="2974998" y="3804394"/>
            <a:ext cx="616301" cy="78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31234A-A865-4B52-833C-989A299597C6}"/>
              </a:ext>
            </a:extLst>
          </p:cNvPr>
          <p:cNvCxnSpPr>
            <a:cxnSpLocks/>
            <a:stCxn id="28" idx="0"/>
            <a:endCxn id="4" idx="2"/>
          </p:cNvCxnSpPr>
          <p:nvPr/>
        </p:nvCxnSpPr>
        <p:spPr>
          <a:xfrm flipH="1" flipV="1">
            <a:off x="3810003" y="2882837"/>
            <a:ext cx="17647" cy="666089"/>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FD0FB2-F70C-4D59-B2F6-3750830F4221}"/>
              </a:ext>
            </a:extLst>
          </p:cNvPr>
          <p:cNvSpPr txBox="1"/>
          <p:nvPr/>
        </p:nvSpPr>
        <p:spPr>
          <a:xfrm>
            <a:off x="4211223" y="3336479"/>
            <a:ext cx="1448804" cy="666977"/>
          </a:xfrm>
          <a:prstGeom prst="rect">
            <a:avLst/>
          </a:prstGeom>
          <a:noFill/>
        </p:spPr>
        <p:txBody>
          <a:bodyPr wrap="square" rtlCol="0">
            <a:spAutoFit/>
          </a:bodyPr>
          <a:lstStyle/>
          <a:p>
            <a:r>
              <a:rPr lang="pt-BR" sz="1867" dirty="0">
                <a:solidFill>
                  <a:schemeClr val="tx1">
                    <a:lumMod val="75000"/>
                    <a:lumOff val="25000"/>
                  </a:schemeClr>
                </a:solidFill>
                <a:latin typeface="Neo Sans Std"/>
              </a:rPr>
              <a:t>bug located &amp; explained?</a:t>
            </a:r>
            <a:endParaRPr lang="en-US" sz="1867" dirty="0">
              <a:solidFill>
                <a:schemeClr val="tx1">
                  <a:lumMod val="75000"/>
                  <a:lumOff val="25000"/>
                </a:schemeClr>
              </a:solidFill>
              <a:latin typeface="Neo Sans Std"/>
            </a:endParaRPr>
          </a:p>
        </p:txBody>
      </p:sp>
      <p:sp>
        <p:nvSpPr>
          <p:cNvPr id="32" name="TextBox 31">
            <a:extLst>
              <a:ext uri="{FF2B5EF4-FFF2-40B4-BE49-F238E27FC236}">
                <a16:creationId xmlns:a16="http://schemas.microsoft.com/office/drawing/2014/main" id="{7155FF2D-3AAF-49CC-AD45-F117F113C67A}"/>
              </a:ext>
            </a:extLst>
          </p:cNvPr>
          <p:cNvSpPr txBox="1"/>
          <p:nvPr/>
        </p:nvSpPr>
        <p:spPr>
          <a:xfrm>
            <a:off x="3177978" y="3785336"/>
            <a:ext cx="586410" cy="379656"/>
          </a:xfrm>
          <a:prstGeom prst="rect">
            <a:avLst/>
          </a:prstGeom>
          <a:noFill/>
        </p:spPr>
        <p:txBody>
          <a:bodyPr wrap="square" rtlCol="0">
            <a:spAutoFit/>
          </a:bodyPr>
          <a:lstStyle/>
          <a:p>
            <a:r>
              <a:rPr lang="pt-BR" sz="1867" dirty="0">
                <a:solidFill>
                  <a:schemeClr val="tx1">
                    <a:lumMod val="75000"/>
                    <a:lumOff val="25000"/>
                  </a:schemeClr>
                </a:solidFill>
                <a:latin typeface="Neo Sans Std"/>
              </a:rPr>
              <a:t>yes</a:t>
            </a:r>
            <a:endParaRPr lang="en-US" sz="1867" dirty="0">
              <a:solidFill>
                <a:schemeClr val="tx1">
                  <a:lumMod val="75000"/>
                  <a:lumOff val="25000"/>
                </a:schemeClr>
              </a:solidFill>
              <a:latin typeface="Neo Sans Std"/>
            </a:endParaRPr>
          </a:p>
        </p:txBody>
      </p:sp>
      <p:sp>
        <p:nvSpPr>
          <p:cNvPr id="33" name="TextBox 32">
            <a:extLst>
              <a:ext uri="{FF2B5EF4-FFF2-40B4-BE49-F238E27FC236}">
                <a16:creationId xmlns:a16="http://schemas.microsoft.com/office/drawing/2014/main" id="{63610299-F8A1-4FEB-8B58-2992BE1EA897}"/>
              </a:ext>
            </a:extLst>
          </p:cNvPr>
          <p:cNvSpPr txBox="1"/>
          <p:nvPr/>
        </p:nvSpPr>
        <p:spPr>
          <a:xfrm>
            <a:off x="3764388" y="3015676"/>
            <a:ext cx="549299" cy="379656"/>
          </a:xfrm>
          <a:prstGeom prst="rect">
            <a:avLst/>
          </a:prstGeom>
          <a:noFill/>
        </p:spPr>
        <p:txBody>
          <a:bodyPr wrap="square" rtlCol="0">
            <a:spAutoFit/>
          </a:bodyPr>
          <a:lstStyle/>
          <a:p>
            <a:r>
              <a:rPr lang="pt-BR" sz="1867" dirty="0">
                <a:solidFill>
                  <a:schemeClr val="tx1">
                    <a:lumMod val="75000"/>
                    <a:lumOff val="25000"/>
                  </a:schemeClr>
                </a:solidFill>
                <a:latin typeface="Neo Sans Std"/>
              </a:rPr>
              <a:t>no</a:t>
            </a:r>
            <a:endParaRPr lang="en-US" sz="1867" dirty="0">
              <a:solidFill>
                <a:schemeClr val="tx1">
                  <a:lumMod val="75000"/>
                  <a:lumOff val="25000"/>
                </a:schemeClr>
              </a:solidFill>
              <a:latin typeface="Neo Sans Std"/>
            </a:endParaRPr>
          </a:p>
        </p:txBody>
      </p:sp>
      <p:cxnSp>
        <p:nvCxnSpPr>
          <p:cNvPr id="34" name="Elbow Connector 1027">
            <a:extLst>
              <a:ext uri="{FF2B5EF4-FFF2-40B4-BE49-F238E27FC236}">
                <a16:creationId xmlns:a16="http://schemas.microsoft.com/office/drawing/2014/main" id="{CC1A8A85-6AD9-4AA6-ABA9-CE0243A65239}"/>
              </a:ext>
            </a:extLst>
          </p:cNvPr>
          <p:cNvCxnSpPr>
            <a:cxnSpLocks/>
            <a:stCxn id="14" idx="1"/>
            <a:endCxn id="28" idx="2"/>
          </p:cNvCxnSpPr>
          <p:nvPr/>
        </p:nvCxnSpPr>
        <p:spPr>
          <a:xfrm rot="10800000">
            <a:off x="3827650" y="4061421"/>
            <a:ext cx="270248" cy="949440"/>
          </a:xfrm>
          <a:prstGeom prst="bentConnector2">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9F9540A-25BD-45D4-BAD4-A40A3C40B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992" y="3215378"/>
            <a:ext cx="472701" cy="450193"/>
          </a:xfrm>
          <a:prstGeom prst="rect">
            <a:avLst/>
          </a:prstGeom>
        </p:spPr>
      </p:pic>
      <p:pic>
        <p:nvPicPr>
          <p:cNvPr id="36" name="Picture 35">
            <a:extLst>
              <a:ext uri="{FF2B5EF4-FFF2-40B4-BE49-F238E27FC236}">
                <a16:creationId xmlns:a16="http://schemas.microsoft.com/office/drawing/2014/main" id="{AAF01551-D5A3-441F-A28C-5DDCC97D8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300" y="3723478"/>
            <a:ext cx="472701" cy="450193"/>
          </a:xfrm>
          <a:prstGeom prst="rect">
            <a:avLst/>
          </a:prstGeom>
        </p:spPr>
      </p:pic>
    </p:spTree>
    <p:extLst>
      <p:ext uri="{BB962C8B-B14F-4D97-AF65-F5344CB8AC3E}">
        <p14:creationId xmlns:p14="http://schemas.microsoft.com/office/powerpoint/2010/main" val="2627489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C2759-47BB-4EE8-9403-38EE77DA2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054" y="116633"/>
            <a:ext cx="5772150" cy="6581775"/>
          </a:xfrm>
          <a:prstGeom prst="rect">
            <a:avLst/>
          </a:prstGeom>
        </p:spPr>
      </p:pic>
      <p:sp>
        <p:nvSpPr>
          <p:cNvPr id="5" name="Title 1">
            <a:extLst>
              <a:ext uri="{FF2B5EF4-FFF2-40B4-BE49-F238E27FC236}">
                <a16:creationId xmlns:a16="http://schemas.microsoft.com/office/drawing/2014/main" id="{0B862246-B78F-43FD-8033-1A66DF8BEB61}"/>
              </a:ext>
            </a:extLst>
          </p:cNvPr>
          <p:cNvSpPr txBox="1">
            <a:spLocks/>
          </p:cNvSpPr>
          <p:nvPr/>
        </p:nvSpPr>
        <p:spPr bwMode="gray">
          <a:xfrm>
            <a:off x="478369" y="206999"/>
            <a:ext cx="8670529" cy="555840"/>
          </a:xfrm>
          <a:prstGeom prst="rect">
            <a:avLst/>
          </a:prstGeom>
        </p:spPr>
        <p:txBody>
          <a:bodyPr vert="horz" lIns="0" tIns="144000" rIns="0" bIns="0" rtlCol="0" anchor="t" anchorCtr="0">
            <a:spAutoFit/>
          </a:bodyPr>
          <a:lstStyle>
            <a:lvl1pPr algn="l" defTabSz="1219170" rtl="0" eaLnBrk="1" latinLnBrk="0" hangingPunct="1">
              <a:spcBef>
                <a:spcPct val="0"/>
              </a:spcBef>
              <a:buNone/>
              <a:defRPr sz="2667" kern="1200" baseline="0">
                <a:solidFill>
                  <a:schemeClr val="bg2"/>
                </a:solidFill>
                <a:latin typeface="+mj-lt"/>
                <a:ea typeface="+mj-ea"/>
                <a:cs typeface="+mj-cs"/>
              </a:defRPr>
            </a:lvl1pPr>
          </a:lstStyle>
          <a:p>
            <a:r>
              <a:rPr lang="en-US" dirty="0"/>
              <a:t>The microtask</a:t>
            </a:r>
          </a:p>
        </p:txBody>
      </p:sp>
      <p:sp>
        <p:nvSpPr>
          <p:cNvPr id="6" name="TextBox 5">
            <a:extLst>
              <a:ext uri="{FF2B5EF4-FFF2-40B4-BE49-F238E27FC236}">
                <a16:creationId xmlns:a16="http://schemas.microsoft.com/office/drawing/2014/main" id="{B09A3945-4374-47B7-94AF-D1F4C8C0A317}"/>
              </a:ext>
            </a:extLst>
          </p:cNvPr>
          <p:cNvSpPr txBox="1"/>
          <p:nvPr/>
        </p:nvSpPr>
        <p:spPr>
          <a:xfrm>
            <a:off x="691918" y="1617584"/>
            <a:ext cx="2305375" cy="369332"/>
          </a:xfrm>
          <a:prstGeom prst="rect">
            <a:avLst/>
          </a:prstGeom>
          <a:noFill/>
        </p:spPr>
        <p:txBody>
          <a:bodyPr wrap="none" rtlCol="0">
            <a:spAutoFit/>
          </a:bodyPr>
          <a:lstStyle/>
          <a:p>
            <a:pPr algn="r"/>
            <a:r>
              <a:rPr lang="en-US"/>
              <a:t>Failure </a:t>
            </a:r>
            <a:r>
              <a:rPr lang="en-US" dirty="0"/>
              <a:t>description</a:t>
            </a:r>
          </a:p>
        </p:txBody>
      </p:sp>
      <p:sp>
        <p:nvSpPr>
          <p:cNvPr id="7" name="TextBox 6">
            <a:extLst>
              <a:ext uri="{FF2B5EF4-FFF2-40B4-BE49-F238E27FC236}">
                <a16:creationId xmlns:a16="http://schemas.microsoft.com/office/drawing/2014/main" id="{C1294450-AB6A-4FAD-924B-C823A9952156}"/>
              </a:ext>
            </a:extLst>
          </p:cNvPr>
          <p:cNvSpPr txBox="1"/>
          <p:nvPr/>
        </p:nvSpPr>
        <p:spPr>
          <a:xfrm>
            <a:off x="1793886" y="1224863"/>
            <a:ext cx="1203407" cy="369332"/>
          </a:xfrm>
          <a:prstGeom prst="rect">
            <a:avLst/>
          </a:prstGeom>
          <a:noFill/>
        </p:spPr>
        <p:txBody>
          <a:bodyPr wrap="none" rtlCol="0">
            <a:spAutoFit/>
          </a:bodyPr>
          <a:lstStyle/>
          <a:p>
            <a:pPr algn="r"/>
            <a:r>
              <a:rPr lang="en-US" dirty="0"/>
              <a:t>Unit Test</a:t>
            </a:r>
          </a:p>
        </p:txBody>
      </p:sp>
      <p:sp>
        <p:nvSpPr>
          <p:cNvPr id="8" name="TextBox 7">
            <a:extLst>
              <a:ext uri="{FF2B5EF4-FFF2-40B4-BE49-F238E27FC236}">
                <a16:creationId xmlns:a16="http://schemas.microsoft.com/office/drawing/2014/main" id="{70F2579E-93AE-4DB1-8E96-7126A0483411}"/>
              </a:ext>
            </a:extLst>
          </p:cNvPr>
          <p:cNvSpPr txBox="1"/>
          <p:nvPr/>
        </p:nvSpPr>
        <p:spPr>
          <a:xfrm>
            <a:off x="261538" y="2112750"/>
            <a:ext cx="2770310" cy="369332"/>
          </a:xfrm>
          <a:prstGeom prst="rect">
            <a:avLst/>
          </a:prstGeom>
          <a:noFill/>
        </p:spPr>
        <p:txBody>
          <a:bodyPr wrap="none" rtlCol="0">
            <a:spAutoFit/>
          </a:bodyPr>
          <a:lstStyle/>
          <a:p>
            <a:pPr algn="r"/>
            <a:r>
              <a:rPr lang="en-US" dirty="0"/>
              <a:t>Question and Answers</a:t>
            </a:r>
          </a:p>
        </p:txBody>
      </p:sp>
      <p:sp>
        <p:nvSpPr>
          <p:cNvPr id="9" name="TextBox 8">
            <a:extLst>
              <a:ext uri="{FF2B5EF4-FFF2-40B4-BE49-F238E27FC236}">
                <a16:creationId xmlns:a16="http://schemas.microsoft.com/office/drawing/2014/main" id="{0A9D70F4-7AA2-484C-AD16-2093B89793F4}"/>
              </a:ext>
            </a:extLst>
          </p:cNvPr>
          <p:cNvSpPr txBox="1"/>
          <p:nvPr/>
        </p:nvSpPr>
        <p:spPr>
          <a:xfrm>
            <a:off x="3121241" y="1240317"/>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1</a:t>
            </a:r>
          </a:p>
        </p:txBody>
      </p:sp>
      <p:sp>
        <p:nvSpPr>
          <p:cNvPr id="10" name="TextBox 9">
            <a:extLst>
              <a:ext uri="{FF2B5EF4-FFF2-40B4-BE49-F238E27FC236}">
                <a16:creationId xmlns:a16="http://schemas.microsoft.com/office/drawing/2014/main" id="{F82D8570-5C87-4F4C-8B2C-297EFFB6B2B0}"/>
              </a:ext>
            </a:extLst>
          </p:cNvPr>
          <p:cNvSpPr txBox="1"/>
          <p:nvPr/>
        </p:nvSpPr>
        <p:spPr>
          <a:xfrm>
            <a:off x="3121241" y="1663752"/>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2</a:t>
            </a:r>
          </a:p>
        </p:txBody>
      </p:sp>
      <p:sp>
        <p:nvSpPr>
          <p:cNvPr id="11" name="TextBox 10">
            <a:extLst>
              <a:ext uri="{FF2B5EF4-FFF2-40B4-BE49-F238E27FC236}">
                <a16:creationId xmlns:a16="http://schemas.microsoft.com/office/drawing/2014/main" id="{38016ECE-2DCB-4AAC-88FA-15FC522E9ADD}"/>
              </a:ext>
            </a:extLst>
          </p:cNvPr>
          <p:cNvSpPr txBox="1"/>
          <p:nvPr/>
        </p:nvSpPr>
        <p:spPr>
          <a:xfrm>
            <a:off x="3121241" y="2145295"/>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3</a:t>
            </a:r>
          </a:p>
        </p:txBody>
      </p:sp>
      <p:sp>
        <p:nvSpPr>
          <p:cNvPr id="12" name="TextBox 11">
            <a:extLst>
              <a:ext uri="{FF2B5EF4-FFF2-40B4-BE49-F238E27FC236}">
                <a16:creationId xmlns:a16="http://schemas.microsoft.com/office/drawing/2014/main" id="{E031DD05-CB16-4BF4-875F-C90D8457107A}"/>
              </a:ext>
            </a:extLst>
          </p:cNvPr>
          <p:cNvSpPr txBox="1"/>
          <p:nvPr/>
        </p:nvSpPr>
        <p:spPr>
          <a:xfrm>
            <a:off x="3121241" y="2568294"/>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4</a:t>
            </a:r>
          </a:p>
        </p:txBody>
      </p:sp>
      <p:sp>
        <p:nvSpPr>
          <p:cNvPr id="13" name="TextBox 12">
            <a:extLst>
              <a:ext uri="{FF2B5EF4-FFF2-40B4-BE49-F238E27FC236}">
                <a16:creationId xmlns:a16="http://schemas.microsoft.com/office/drawing/2014/main" id="{98949586-3EBD-42ED-84D2-EF0AC94DC6DF}"/>
              </a:ext>
            </a:extLst>
          </p:cNvPr>
          <p:cNvSpPr txBox="1"/>
          <p:nvPr/>
        </p:nvSpPr>
        <p:spPr>
          <a:xfrm>
            <a:off x="3121241" y="3031327"/>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5</a:t>
            </a:r>
          </a:p>
        </p:txBody>
      </p:sp>
      <p:sp>
        <p:nvSpPr>
          <p:cNvPr id="14" name="TextBox 13">
            <a:extLst>
              <a:ext uri="{FF2B5EF4-FFF2-40B4-BE49-F238E27FC236}">
                <a16:creationId xmlns:a16="http://schemas.microsoft.com/office/drawing/2014/main" id="{68960A2C-90AF-4868-928E-ABB44897406D}"/>
              </a:ext>
            </a:extLst>
          </p:cNvPr>
          <p:cNvSpPr txBox="1"/>
          <p:nvPr/>
        </p:nvSpPr>
        <p:spPr>
          <a:xfrm>
            <a:off x="3121241" y="3728066"/>
            <a:ext cx="282450"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t>6</a:t>
            </a:r>
          </a:p>
        </p:txBody>
      </p:sp>
      <p:sp>
        <p:nvSpPr>
          <p:cNvPr id="15" name="TextBox 14">
            <a:extLst>
              <a:ext uri="{FF2B5EF4-FFF2-40B4-BE49-F238E27FC236}">
                <a16:creationId xmlns:a16="http://schemas.microsoft.com/office/drawing/2014/main" id="{308C1843-2834-41A6-97B1-C4976BD1C897}"/>
              </a:ext>
            </a:extLst>
          </p:cNvPr>
          <p:cNvSpPr txBox="1"/>
          <p:nvPr/>
        </p:nvSpPr>
        <p:spPr>
          <a:xfrm>
            <a:off x="1529723" y="2506183"/>
            <a:ext cx="1463863" cy="369332"/>
          </a:xfrm>
          <a:prstGeom prst="rect">
            <a:avLst/>
          </a:prstGeom>
          <a:noFill/>
        </p:spPr>
        <p:txBody>
          <a:bodyPr wrap="none" rtlCol="0">
            <a:spAutoFit/>
          </a:bodyPr>
          <a:lstStyle/>
          <a:p>
            <a:pPr algn="r"/>
            <a:r>
              <a:rPr lang="en-US" dirty="0"/>
              <a:t>Confidence</a:t>
            </a:r>
          </a:p>
        </p:txBody>
      </p:sp>
      <p:sp>
        <p:nvSpPr>
          <p:cNvPr id="16" name="TextBox 15">
            <a:extLst>
              <a:ext uri="{FF2B5EF4-FFF2-40B4-BE49-F238E27FC236}">
                <a16:creationId xmlns:a16="http://schemas.microsoft.com/office/drawing/2014/main" id="{26A9444D-129F-4F95-ABF7-601A66D1957D}"/>
              </a:ext>
            </a:extLst>
          </p:cNvPr>
          <p:cNvSpPr txBox="1"/>
          <p:nvPr/>
        </p:nvSpPr>
        <p:spPr>
          <a:xfrm>
            <a:off x="1455985" y="2989246"/>
            <a:ext cx="1537600" cy="369332"/>
          </a:xfrm>
          <a:prstGeom prst="rect">
            <a:avLst/>
          </a:prstGeom>
          <a:noFill/>
        </p:spPr>
        <p:txBody>
          <a:bodyPr wrap="none" rtlCol="0">
            <a:spAutoFit/>
          </a:bodyPr>
          <a:lstStyle/>
          <a:p>
            <a:pPr algn="r"/>
            <a:r>
              <a:rPr lang="en-US"/>
              <a:t>Explanation</a:t>
            </a:r>
            <a:endParaRPr lang="en-US" dirty="0"/>
          </a:p>
        </p:txBody>
      </p:sp>
      <p:sp>
        <p:nvSpPr>
          <p:cNvPr id="17" name="TextBox 16">
            <a:extLst>
              <a:ext uri="{FF2B5EF4-FFF2-40B4-BE49-F238E27FC236}">
                <a16:creationId xmlns:a16="http://schemas.microsoft.com/office/drawing/2014/main" id="{BEA7A16A-83E4-4E05-B38B-BFCC2894F4E3}"/>
              </a:ext>
            </a:extLst>
          </p:cNvPr>
          <p:cNvSpPr txBox="1"/>
          <p:nvPr/>
        </p:nvSpPr>
        <p:spPr>
          <a:xfrm>
            <a:off x="1387055" y="3635732"/>
            <a:ext cx="1606530" cy="369332"/>
          </a:xfrm>
          <a:prstGeom prst="rect">
            <a:avLst/>
          </a:prstGeom>
          <a:noFill/>
        </p:spPr>
        <p:txBody>
          <a:bodyPr wrap="none" rtlCol="0">
            <a:spAutoFit/>
          </a:bodyPr>
          <a:lstStyle/>
          <a:p>
            <a:pPr algn="r"/>
            <a:r>
              <a:rPr lang="en-US" dirty="0"/>
              <a:t>Source code</a:t>
            </a:r>
          </a:p>
        </p:txBody>
      </p:sp>
    </p:spTree>
    <p:extLst>
      <p:ext uri="{BB962C8B-B14F-4D97-AF65-F5344CB8AC3E}">
        <p14:creationId xmlns:p14="http://schemas.microsoft.com/office/powerpoint/2010/main" val="3861032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334" y="1644939"/>
            <a:ext cx="5353050" cy="3431009"/>
          </a:xfrm>
          <a:prstGeom prst="rect">
            <a:avLst/>
          </a:prstGeom>
        </p:spPr>
      </p:pic>
      <p:sp>
        <p:nvSpPr>
          <p:cNvPr id="2" name="Title 1"/>
          <p:cNvSpPr>
            <a:spLocks noGrp="1"/>
          </p:cNvSpPr>
          <p:nvPr>
            <p:ph type="title"/>
          </p:nvPr>
        </p:nvSpPr>
        <p:spPr>
          <a:xfrm>
            <a:off x="237675" y="153871"/>
            <a:ext cx="8532440" cy="609600"/>
          </a:xfrm>
        </p:spPr>
        <p:txBody>
          <a:bodyPr>
            <a:normAutofit fontScale="90000"/>
          </a:bodyPr>
          <a:lstStyle/>
          <a:p>
            <a:r>
              <a:rPr lang="en-US" sz="2900" dirty="0"/>
              <a:t>What is the granularity of the fault understanding?</a:t>
            </a:r>
          </a:p>
        </p:txBody>
      </p:sp>
      <p:grpSp>
        <p:nvGrpSpPr>
          <p:cNvPr id="9" name="Group 8"/>
          <p:cNvGrpSpPr/>
          <p:nvPr/>
        </p:nvGrpSpPr>
        <p:grpSpPr>
          <a:xfrm>
            <a:off x="1893128" y="1257190"/>
            <a:ext cx="8595360" cy="3474720"/>
            <a:chOff x="513144" y="736996"/>
            <a:chExt cx="8595360" cy="3474720"/>
          </a:xfrm>
        </p:grpSpPr>
        <p:grpSp>
          <p:nvGrpSpPr>
            <p:cNvPr id="146" name="Group 145"/>
            <p:cNvGrpSpPr/>
            <p:nvPr/>
          </p:nvGrpSpPr>
          <p:grpSpPr>
            <a:xfrm>
              <a:off x="696024" y="2229044"/>
              <a:ext cx="8412480" cy="92128"/>
              <a:chOff x="1009080" y="3593102"/>
              <a:chExt cx="7785564" cy="92128"/>
            </a:xfrm>
          </p:grpSpPr>
          <p:cxnSp>
            <p:nvCxnSpPr>
              <p:cNvPr id="60" name="Straight Connector 59"/>
              <p:cNvCxnSpPr>
                <a:stCxn id="128" idx="3"/>
                <a:endCxn id="115"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878904" y="2476900"/>
              <a:ext cx="8229600" cy="92128"/>
              <a:chOff x="1009080" y="3593102"/>
              <a:chExt cx="7785564" cy="92128"/>
            </a:xfrm>
          </p:grpSpPr>
          <p:cxnSp>
            <p:nvCxnSpPr>
              <p:cNvPr id="160" name="Straight Connector 159"/>
              <p:cNvCxnSpPr>
                <a:stCxn id="162" idx="3"/>
                <a:endCxn id="161"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878904" y="2635078"/>
              <a:ext cx="8229600" cy="92128"/>
              <a:chOff x="1009080" y="3593102"/>
              <a:chExt cx="7785564" cy="92128"/>
            </a:xfrm>
          </p:grpSpPr>
          <p:cxnSp>
            <p:nvCxnSpPr>
              <p:cNvPr id="164" name="Straight Connector 163"/>
              <p:cNvCxnSpPr>
                <a:stCxn id="166" idx="3"/>
                <a:endCxn id="165"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p:cNvGrpSpPr/>
            <p:nvPr/>
          </p:nvGrpSpPr>
          <p:grpSpPr>
            <a:xfrm>
              <a:off x="1061784" y="2793256"/>
              <a:ext cx="8046720" cy="92128"/>
              <a:chOff x="1009080" y="3593102"/>
              <a:chExt cx="7785564" cy="92128"/>
            </a:xfrm>
          </p:grpSpPr>
          <p:cxnSp>
            <p:nvCxnSpPr>
              <p:cNvPr id="168" name="Straight Connector 167"/>
              <p:cNvCxnSpPr>
                <a:stCxn id="170" idx="3"/>
                <a:endCxn id="169"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p:cNvGrpSpPr/>
            <p:nvPr/>
          </p:nvGrpSpPr>
          <p:grpSpPr>
            <a:xfrm>
              <a:off x="1061784" y="3109612"/>
              <a:ext cx="8046720" cy="92128"/>
              <a:chOff x="1009080" y="3593102"/>
              <a:chExt cx="7785564" cy="92128"/>
            </a:xfrm>
          </p:grpSpPr>
          <p:cxnSp>
            <p:nvCxnSpPr>
              <p:cNvPr id="172" name="Straight Connector 171"/>
              <p:cNvCxnSpPr>
                <a:stCxn id="174" idx="3"/>
                <a:endCxn id="173"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1061784" y="3237156"/>
              <a:ext cx="8046720" cy="92128"/>
              <a:chOff x="1009080" y="3593102"/>
              <a:chExt cx="7785564" cy="92128"/>
            </a:xfrm>
          </p:grpSpPr>
          <p:cxnSp>
            <p:nvCxnSpPr>
              <p:cNvPr id="176" name="Straight Connector 175"/>
              <p:cNvCxnSpPr>
                <a:stCxn id="178" idx="3"/>
                <a:endCxn id="177"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1427544" y="3473300"/>
              <a:ext cx="7680960" cy="92128"/>
              <a:chOff x="1009080" y="3593102"/>
              <a:chExt cx="7785564" cy="92128"/>
            </a:xfrm>
            <a:noFill/>
          </p:grpSpPr>
          <p:cxnSp>
            <p:nvCxnSpPr>
              <p:cNvPr id="180" name="Straight Connector 179"/>
              <p:cNvCxnSpPr>
                <a:stCxn id="182" idx="3"/>
                <a:endCxn id="181" idx="1"/>
              </p:cNvCxnSpPr>
              <p:nvPr/>
            </p:nvCxnSpPr>
            <p:spPr>
              <a:xfrm flipV="1">
                <a:off x="1081088" y="3635196"/>
                <a:ext cx="7641548" cy="7941"/>
              </a:xfrm>
              <a:prstGeom prst="line">
                <a:avLst/>
              </a:prstGeom>
              <a:grpFill/>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1" name="Rectangle 180"/>
              <p:cNvSpPr/>
              <p:nvPr/>
            </p:nvSpPr>
            <p:spPr>
              <a:xfrm>
                <a:off x="8722636" y="3593102"/>
                <a:ext cx="72008" cy="841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1009080" y="3601043"/>
                <a:ext cx="72008" cy="841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p:cNvGrpSpPr/>
            <p:nvPr/>
          </p:nvGrpSpPr>
          <p:grpSpPr>
            <a:xfrm>
              <a:off x="1061784" y="3761332"/>
              <a:ext cx="8046720" cy="92128"/>
              <a:chOff x="1009080" y="3593102"/>
              <a:chExt cx="7785564" cy="92128"/>
            </a:xfrm>
          </p:grpSpPr>
          <p:cxnSp>
            <p:nvCxnSpPr>
              <p:cNvPr id="184" name="Straight Connector 183"/>
              <p:cNvCxnSpPr>
                <a:stCxn id="186" idx="3"/>
                <a:endCxn id="185"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878904" y="3940624"/>
              <a:ext cx="8229600" cy="92128"/>
              <a:chOff x="1009080" y="3593102"/>
              <a:chExt cx="7785564" cy="92128"/>
            </a:xfrm>
          </p:grpSpPr>
          <p:cxnSp>
            <p:nvCxnSpPr>
              <p:cNvPr id="188" name="Straight Connector 187"/>
              <p:cNvCxnSpPr>
                <a:stCxn id="190" idx="3"/>
                <a:endCxn id="189"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p:cNvGrpSpPr/>
            <p:nvPr/>
          </p:nvGrpSpPr>
          <p:grpSpPr>
            <a:xfrm>
              <a:off x="970344" y="4102187"/>
              <a:ext cx="8138160" cy="92128"/>
              <a:chOff x="1009080" y="3593102"/>
              <a:chExt cx="7785564" cy="92128"/>
            </a:xfrm>
          </p:grpSpPr>
          <p:cxnSp>
            <p:nvCxnSpPr>
              <p:cNvPr id="192" name="Straight Connector 191"/>
              <p:cNvCxnSpPr>
                <a:stCxn id="194" idx="3"/>
                <a:endCxn id="193"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696024" y="2348880"/>
              <a:ext cx="8412480" cy="92128"/>
              <a:chOff x="1009080" y="3593102"/>
              <a:chExt cx="7785564" cy="92128"/>
            </a:xfrm>
          </p:grpSpPr>
          <p:cxnSp>
            <p:nvCxnSpPr>
              <p:cNvPr id="196" name="Straight Connector 195"/>
              <p:cNvCxnSpPr>
                <a:stCxn id="198" idx="3"/>
                <a:endCxn id="197"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p:cNvGrpSpPr/>
            <p:nvPr/>
          </p:nvGrpSpPr>
          <p:grpSpPr>
            <a:xfrm>
              <a:off x="1061784" y="2951434"/>
              <a:ext cx="8046720" cy="92128"/>
              <a:chOff x="1009080" y="3593102"/>
              <a:chExt cx="7785564" cy="92128"/>
            </a:xfrm>
          </p:grpSpPr>
          <p:cxnSp>
            <p:nvCxnSpPr>
              <p:cNvPr id="200" name="Straight Connector 199"/>
              <p:cNvCxnSpPr>
                <a:stCxn id="202" idx="3"/>
                <a:endCxn id="201"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513144" y="1656488"/>
              <a:ext cx="8595360" cy="92128"/>
              <a:chOff x="1009080" y="3593102"/>
              <a:chExt cx="7785564" cy="92128"/>
            </a:xfrm>
          </p:grpSpPr>
          <p:cxnSp>
            <p:nvCxnSpPr>
              <p:cNvPr id="143" name="Straight Connector 142"/>
              <p:cNvCxnSpPr>
                <a:stCxn id="145" idx="3"/>
                <a:endCxn id="144"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513144" y="1800504"/>
              <a:ext cx="8595360" cy="92128"/>
              <a:chOff x="1009080" y="3593102"/>
              <a:chExt cx="7785564" cy="92128"/>
            </a:xfrm>
          </p:grpSpPr>
          <p:cxnSp>
            <p:nvCxnSpPr>
              <p:cNvPr id="148" name="Straight Connector 147"/>
              <p:cNvCxnSpPr>
                <a:stCxn id="150" idx="3"/>
                <a:endCxn id="149"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9" name="Rectangle 148"/>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604584" y="1961132"/>
              <a:ext cx="8503920" cy="92128"/>
              <a:chOff x="1009080" y="3593102"/>
              <a:chExt cx="7785564" cy="92128"/>
            </a:xfrm>
          </p:grpSpPr>
          <p:cxnSp>
            <p:nvCxnSpPr>
              <p:cNvPr id="152" name="Straight Connector 151"/>
              <p:cNvCxnSpPr>
                <a:stCxn id="154" idx="3"/>
                <a:endCxn id="153"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p:cNvSpPr txBox="1"/>
            <p:nvPr/>
          </p:nvSpPr>
          <p:spPr>
            <a:xfrm>
              <a:off x="6692744" y="750062"/>
              <a:ext cx="410690" cy="307777"/>
            </a:xfrm>
            <a:prstGeom prst="rect">
              <a:avLst/>
            </a:prstGeom>
            <a:noFill/>
          </p:spPr>
          <p:txBody>
            <a:bodyPr wrap="none" rtlCol="0">
              <a:spAutoFit/>
            </a:bodyPr>
            <a:lstStyle/>
            <a:p>
              <a:r>
                <a:rPr lang="en-US" sz="1400" dirty="0">
                  <a:solidFill>
                    <a:schemeClr val="tx2">
                      <a:lumMod val="75000"/>
                    </a:schemeClr>
                  </a:solidFill>
                </a:rPr>
                <a:t>q1</a:t>
              </a:r>
            </a:p>
          </p:txBody>
        </p:sp>
        <p:cxnSp>
          <p:nvCxnSpPr>
            <p:cNvPr id="203" name="Straight Connector 202"/>
            <p:cNvCxnSpPr/>
            <p:nvPr/>
          </p:nvCxnSpPr>
          <p:spPr>
            <a:xfrm flipH="1">
              <a:off x="6645584"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632648" y="764704"/>
              <a:ext cx="2468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8638940" y="750062"/>
              <a:ext cx="410690" cy="307777"/>
            </a:xfrm>
            <a:prstGeom prst="rect">
              <a:avLst/>
            </a:prstGeom>
            <a:noFill/>
          </p:spPr>
          <p:txBody>
            <a:bodyPr wrap="none" rtlCol="0">
              <a:spAutoFit/>
            </a:bodyPr>
            <a:lstStyle/>
            <a:p>
              <a:r>
                <a:rPr lang="en-US" sz="1400" dirty="0">
                  <a:solidFill>
                    <a:schemeClr val="tx2">
                      <a:lumMod val="75000"/>
                    </a:schemeClr>
                  </a:solidFill>
                </a:rPr>
                <a:t>q8</a:t>
              </a:r>
            </a:p>
          </p:txBody>
        </p:sp>
        <p:sp>
          <p:nvSpPr>
            <p:cNvPr id="62" name="TextBox 61"/>
            <p:cNvSpPr txBox="1"/>
            <p:nvPr/>
          </p:nvSpPr>
          <p:spPr>
            <a:xfrm>
              <a:off x="6970772" y="750062"/>
              <a:ext cx="410690" cy="307777"/>
            </a:xfrm>
            <a:prstGeom prst="rect">
              <a:avLst/>
            </a:prstGeom>
            <a:noFill/>
          </p:spPr>
          <p:txBody>
            <a:bodyPr wrap="none" rtlCol="0">
              <a:spAutoFit/>
            </a:bodyPr>
            <a:lstStyle/>
            <a:p>
              <a:r>
                <a:rPr lang="en-US" sz="1400" dirty="0">
                  <a:solidFill>
                    <a:schemeClr val="tx2">
                      <a:lumMod val="75000"/>
                    </a:schemeClr>
                  </a:solidFill>
                </a:rPr>
                <a:t>q2</a:t>
              </a:r>
            </a:p>
          </p:txBody>
        </p:sp>
        <p:sp>
          <p:nvSpPr>
            <p:cNvPr id="63" name="TextBox 62"/>
            <p:cNvSpPr txBox="1"/>
            <p:nvPr/>
          </p:nvSpPr>
          <p:spPr>
            <a:xfrm>
              <a:off x="7248800" y="750062"/>
              <a:ext cx="410690" cy="307777"/>
            </a:xfrm>
            <a:prstGeom prst="rect">
              <a:avLst/>
            </a:prstGeom>
            <a:noFill/>
          </p:spPr>
          <p:txBody>
            <a:bodyPr wrap="none" rtlCol="0">
              <a:spAutoFit/>
            </a:bodyPr>
            <a:lstStyle/>
            <a:p>
              <a:r>
                <a:rPr lang="en-US" sz="1400" dirty="0">
                  <a:solidFill>
                    <a:schemeClr val="tx2">
                      <a:lumMod val="75000"/>
                    </a:schemeClr>
                  </a:solidFill>
                </a:rPr>
                <a:t>q3</a:t>
              </a:r>
            </a:p>
          </p:txBody>
        </p:sp>
        <p:sp>
          <p:nvSpPr>
            <p:cNvPr id="64" name="TextBox 63"/>
            <p:cNvSpPr txBox="1"/>
            <p:nvPr/>
          </p:nvSpPr>
          <p:spPr>
            <a:xfrm>
              <a:off x="7526828" y="750062"/>
              <a:ext cx="410690" cy="307777"/>
            </a:xfrm>
            <a:prstGeom prst="rect">
              <a:avLst/>
            </a:prstGeom>
            <a:noFill/>
          </p:spPr>
          <p:txBody>
            <a:bodyPr wrap="none" rtlCol="0">
              <a:spAutoFit/>
            </a:bodyPr>
            <a:lstStyle/>
            <a:p>
              <a:r>
                <a:rPr lang="en-US" sz="1400" dirty="0">
                  <a:solidFill>
                    <a:schemeClr val="tx2">
                      <a:lumMod val="75000"/>
                    </a:schemeClr>
                  </a:solidFill>
                </a:rPr>
                <a:t>q4</a:t>
              </a:r>
            </a:p>
          </p:txBody>
        </p:sp>
        <p:sp>
          <p:nvSpPr>
            <p:cNvPr id="65" name="TextBox 64"/>
            <p:cNvSpPr txBox="1"/>
            <p:nvPr/>
          </p:nvSpPr>
          <p:spPr>
            <a:xfrm>
              <a:off x="7804856" y="750062"/>
              <a:ext cx="410690" cy="307777"/>
            </a:xfrm>
            <a:prstGeom prst="rect">
              <a:avLst/>
            </a:prstGeom>
            <a:noFill/>
          </p:spPr>
          <p:txBody>
            <a:bodyPr wrap="none" rtlCol="0">
              <a:spAutoFit/>
            </a:bodyPr>
            <a:lstStyle/>
            <a:p>
              <a:r>
                <a:rPr lang="en-US" sz="1400" dirty="0">
                  <a:solidFill>
                    <a:schemeClr val="tx2">
                      <a:lumMod val="75000"/>
                    </a:schemeClr>
                  </a:solidFill>
                </a:rPr>
                <a:t>q5</a:t>
              </a:r>
            </a:p>
          </p:txBody>
        </p:sp>
        <p:sp>
          <p:nvSpPr>
            <p:cNvPr id="66" name="TextBox 65"/>
            <p:cNvSpPr txBox="1"/>
            <p:nvPr/>
          </p:nvSpPr>
          <p:spPr>
            <a:xfrm>
              <a:off x="8082884" y="750062"/>
              <a:ext cx="410690" cy="307777"/>
            </a:xfrm>
            <a:prstGeom prst="rect">
              <a:avLst/>
            </a:prstGeom>
            <a:noFill/>
          </p:spPr>
          <p:txBody>
            <a:bodyPr wrap="none" rtlCol="0">
              <a:spAutoFit/>
            </a:bodyPr>
            <a:lstStyle/>
            <a:p>
              <a:r>
                <a:rPr lang="en-US" sz="1400" dirty="0">
                  <a:solidFill>
                    <a:schemeClr val="tx2">
                      <a:lumMod val="75000"/>
                    </a:schemeClr>
                  </a:solidFill>
                </a:rPr>
                <a:t>q6</a:t>
              </a:r>
            </a:p>
          </p:txBody>
        </p:sp>
        <p:cxnSp>
          <p:nvCxnSpPr>
            <p:cNvPr id="110" name="Straight Connector 109"/>
            <p:cNvCxnSpPr/>
            <p:nvPr/>
          </p:nvCxnSpPr>
          <p:spPr>
            <a:xfrm flipH="1">
              <a:off x="6949280"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7236977"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7574309"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7862538"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8150373"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8438528"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H="1">
              <a:off x="8697837"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8360912" y="750062"/>
              <a:ext cx="410690" cy="307777"/>
            </a:xfrm>
            <a:prstGeom prst="rect">
              <a:avLst/>
            </a:prstGeom>
            <a:noFill/>
          </p:spPr>
          <p:txBody>
            <a:bodyPr wrap="none" rtlCol="0">
              <a:spAutoFit/>
            </a:bodyPr>
            <a:lstStyle/>
            <a:p>
              <a:r>
                <a:rPr lang="en-US" sz="1400" dirty="0">
                  <a:solidFill>
                    <a:schemeClr val="tx2">
                      <a:lumMod val="75000"/>
                    </a:schemeClr>
                  </a:solidFill>
                </a:rPr>
                <a:t>q7</a:t>
              </a:r>
            </a:p>
          </p:txBody>
        </p:sp>
        <p:grpSp>
          <p:nvGrpSpPr>
            <p:cNvPr id="257" name="Group 256"/>
            <p:cNvGrpSpPr/>
            <p:nvPr/>
          </p:nvGrpSpPr>
          <p:grpSpPr>
            <a:xfrm>
              <a:off x="970344" y="3617316"/>
              <a:ext cx="8138160" cy="92128"/>
              <a:chOff x="1009080" y="3593102"/>
              <a:chExt cx="7785564" cy="92128"/>
            </a:xfrm>
            <a:noFill/>
          </p:grpSpPr>
          <p:cxnSp>
            <p:nvCxnSpPr>
              <p:cNvPr id="258" name="Straight Connector 257"/>
              <p:cNvCxnSpPr>
                <a:stCxn id="260" idx="3"/>
                <a:endCxn id="259" idx="1"/>
              </p:cNvCxnSpPr>
              <p:nvPr/>
            </p:nvCxnSpPr>
            <p:spPr>
              <a:xfrm flipV="1">
                <a:off x="1081088" y="3635196"/>
                <a:ext cx="7641548" cy="7941"/>
              </a:xfrm>
              <a:prstGeom prst="line">
                <a:avLst/>
              </a:prstGeom>
              <a:grpFill/>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8722636" y="3593102"/>
                <a:ext cx="72008" cy="841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1009080" y="3601043"/>
                <a:ext cx="72008" cy="841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p:cNvGrpSpPr/>
            <p:nvPr/>
          </p:nvGrpSpPr>
          <p:grpSpPr>
            <a:xfrm>
              <a:off x="604584" y="2085028"/>
              <a:ext cx="8503920" cy="92128"/>
              <a:chOff x="1009080" y="3593102"/>
              <a:chExt cx="7785564" cy="92128"/>
            </a:xfrm>
          </p:grpSpPr>
          <p:cxnSp>
            <p:nvCxnSpPr>
              <p:cNvPr id="157" name="Straight Connector 156"/>
              <p:cNvCxnSpPr>
                <a:stCxn id="204" idx="3"/>
                <a:endCxn id="158"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p:cNvGrpSpPr/>
            <p:nvPr/>
          </p:nvGrpSpPr>
          <p:grpSpPr>
            <a:xfrm>
              <a:off x="1061784" y="3329284"/>
              <a:ext cx="8046720" cy="92128"/>
              <a:chOff x="1009080" y="3593102"/>
              <a:chExt cx="7785564" cy="92128"/>
            </a:xfrm>
          </p:grpSpPr>
          <p:cxnSp>
            <p:nvCxnSpPr>
              <p:cNvPr id="206" name="Straight Connector 205"/>
              <p:cNvCxnSpPr>
                <a:stCxn id="208" idx="3"/>
                <a:endCxn id="207"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513144" y="1529084"/>
              <a:ext cx="8595360" cy="92128"/>
              <a:chOff x="1009080" y="3593102"/>
              <a:chExt cx="7785564" cy="92128"/>
            </a:xfrm>
          </p:grpSpPr>
          <p:cxnSp>
            <p:nvCxnSpPr>
              <p:cNvPr id="230" name="Straight Connector 229"/>
              <p:cNvCxnSpPr>
                <a:stCxn id="232" idx="3"/>
                <a:endCxn id="231"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513144" y="1385622"/>
              <a:ext cx="8595360" cy="92128"/>
              <a:chOff x="1009080" y="3593102"/>
              <a:chExt cx="7785564" cy="92128"/>
            </a:xfrm>
          </p:grpSpPr>
          <p:cxnSp>
            <p:nvCxnSpPr>
              <p:cNvPr id="236" name="Straight Connector 235"/>
              <p:cNvCxnSpPr>
                <a:stCxn id="240" idx="3"/>
                <a:endCxn id="239"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p:cNvGrpSpPr/>
            <p:nvPr/>
          </p:nvGrpSpPr>
          <p:grpSpPr>
            <a:xfrm>
              <a:off x="513144" y="1221002"/>
              <a:ext cx="8595360" cy="92128"/>
              <a:chOff x="1009080" y="3593102"/>
              <a:chExt cx="7785564" cy="92128"/>
            </a:xfrm>
          </p:grpSpPr>
          <p:cxnSp>
            <p:nvCxnSpPr>
              <p:cNvPr id="243" name="Straight Connector 242"/>
              <p:cNvCxnSpPr>
                <a:stCxn id="245" idx="3"/>
                <a:endCxn id="244"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513144" y="1076916"/>
              <a:ext cx="8595360" cy="92128"/>
              <a:chOff x="1009080" y="3593102"/>
              <a:chExt cx="7785564" cy="92128"/>
            </a:xfrm>
          </p:grpSpPr>
          <p:cxnSp>
            <p:nvCxnSpPr>
              <p:cNvPr id="247" name="Straight Connector 246"/>
              <p:cNvCxnSpPr>
                <a:stCxn id="249" idx="3"/>
                <a:endCxn id="248" idx="1"/>
              </p:cNvCxnSpPr>
              <p:nvPr/>
            </p:nvCxnSpPr>
            <p:spPr>
              <a:xfrm flipV="1">
                <a:off x="1081088" y="3635196"/>
                <a:ext cx="7641548" cy="794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8722636" y="3593102"/>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1009080" y="3601043"/>
                <a:ext cx="72008" cy="841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8" name="Straight Connector 237"/>
            <p:cNvCxnSpPr/>
            <p:nvPr/>
          </p:nvCxnSpPr>
          <p:spPr>
            <a:xfrm flipH="1">
              <a:off x="8959467"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8959580" y="736996"/>
              <a:ext cx="23043" cy="3474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7986384" y="1572931"/>
            <a:ext cx="2489950" cy="3134799"/>
            <a:chOff x="6606400" y="1051450"/>
            <a:chExt cx="2489950" cy="3134799"/>
          </a:xfrm>
        </p:grpSpPr>
        <p:sp>
          <p:nvSpPr>
            <p:cNvPr id="263" name="Rectangle 262"/>
            <p:cNvSpPr/>
            <p:nvPr/>
          </p:nvSpPr>
          <p:spPr>
            <a:xfrm>
              <a:off x="6696664" y="2032660"/>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9" name="Rectangle 278"/>
            <p:cNvSpPr/>
            <p:nvPr/>
          </p:nvSpPr>
          <p:spPr>
            <a:xfrm>
              <a:off x="6678408" y="1600924"/>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1" name="Rectangle 260"/>
            <p:cNvSpPr/>
            <p:nvPr/>
          </p:nvSpPr>
          <p:spPr>
            <a:xfrm>
              <a:off x="6678408" y="3545308"/>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2" name="Rectangle 261"/>
            <p:cNvSpPr/>
            <p:nvPr/>
          </p:nvSpPr>
          <p:spPr>
            <a:xfrm>
              <a:off x="6678408" y="3678276"/>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9" name="Rectangle 268"/>
            <p:cNvSpPr/>
            <p:nvPr/>
          </p:nvSpPr>
          <p:spPr>
            <a:xfrm>
              <a:off x="6678408" y="3401292"/>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TextBox 236"/>
            <p:cNvSpPr txBox="1"/>
            <p:nvPr/>
          </p:nvSpPr>
          <p:spPr>
            <a:xfrm>
              <a:off x="8396982" y="1627514"/>
              <a:ext cx="351379" cy="253916"/>
            </a:xfrm>
            <a:prstGeom prst="rect">
              <a:avLst/>
            </a:prstGeom>
            <a:noFill/>
          </p:spPr>
          <p:txBody>
            <a:bodyPr wrap="none" rtlCol="0">
              <a:spAutoFit/>
            </a:bodyPr>
            <a:lstStyle/>
            <a:p>
              <a:pPr algn="ctr"/>
              <a:r>
                <a:rPr lang="en-US" sz="1000" dirty="0">
                  <a:solidFill>
                    <a:schemeClr val="tx2"/>
                  </a:solidFill>
                </a:rPr>
                <a:t>no</a:t>
              </a:r>
            </a:p>
          </p:txBody>
        </p:sp>
        <p:sp>
          <p:nvSpPr>
            <p:cNvPr id="250" name="TextBox 249"/>
            <p:cNvSpPr txBox="1"/>
            <p:nvPr/>
          </p:nvSpPr>
          <p:spPr>
            <a:xfrm>
              <a:off x="8680852" y="2033140"/>
              <a:ext cx="415498" cy="253916"/>
            </a:xfrm>
            <a:prstGeom prst="rect">
              <a:avLst/>
            </a:prstGeom>
            <a:noFill/>
          </p:spPr>
          <p:txBody>
            <a:bodyPr wrap="none" rtlCol="0">
              <a:spAutoFit/>
            </a:bodyPr>
            <a:lstStyle/>
            <a:p>
              <a:r>
                <a:rPr lang="en-US" sz="1000" dirty="0">
                  <a:solidFill>
                    <a:schemeClr val="tx2"/>
                  </a:solidFill>
                </a:rPr>
                <a:t>yes</a:t>
              </a:r>
            </a:p>
          </p:txBody>
        </p:sp>
        <p:sp>
          <p:nvSpPr>
            <p:cNvPr id="252" name="TextBox 251"/>
            <p:cNvSpPr txBox="1"/>
            <p:nvPr/>
          </p:nvSpPr>
          <p:spPr>
            <a:xfrm>
              <a:off x="8680852" y="2310392"/>
              <a:ext cx="415498" cy="253916"/>
            </a:xfrm>
            <a:prstGeom prst="rect">
              <a:avLst/>
            </a:prstGeom>
            <a:noFill/>
          </p:spPr>
          <p:txBody>
            <a:bodyPr wrap="none" rtlCol="0">
              <a:spAutoFit/>
            </a:bodyPr>
            <a:lstStyle/>
            <a:p>
              <a:r>
                <a:rPr lang="en-US" sz="1000" dirty="0">
                  <a:solidFill>
                    <a:schemeClr val="tx2"/>
                  </a:solidFill>
                </a:rPr>
                <a:t>yes</a:t>
              </a:r>
            </a:p>
          </p:txBody>
        </p:sp>
        <p:sp>
          <p:nvSpPr>
            <p:cNvPr id="253" name="TextBox 252"/>
            <p:cNvSpPr txBox="1"/>
            <p:nvPr/>
          </p:nvSpPr>
          <p:spPr>
            <a:xfrm>
              <a:off x="8680852" y="2766431"/>
              <a:ext cx="415498" cy="253916"/>
            </a:xfrm>
            <a:prstGeom prst="rect">
              <a:avLst/>
            </a:prstGeom>
            <a:noFill/>
          </p:spPr>
          <p:txBody>
            <a:bodyPr wrap="none" rtlCol="0">
              <a:spAutoFit/>
            </a:bodyPr>
            <a:lstStyle/>
            <a:p>
              <a:r>
                <a:rPr lang="en-US" sz="1000" dirty="0">
                  <a:solidFill>
                    <a:schemeClr val="tx2"/>
                  </a:solidFill>
                </a:rPr>
                <a:t>yes</a:t>
              </a:r>
            </a:p>
          </p:txBody>
        </p:sp>
        <p:sp>
          <p:nvSpPr>
            <p:cNvPr id="254" name="TextBox 253"/>
            <p:cNvSpPr txBox="1"/>
            <p:nvPr/>
          </p:nvSpPr>
          <p:spPr>
            <a:xfrm>
              <a:off x="8680852" y="3067674"/>
              <a:ext cx="415498" cy="253916"/>
            </a:xfrm>
            <a:prstGeom prst="rect">
              <a:avLst/>
            </a:prstGeom>
            <a:noFill/>
          </p:spPr>
          <p:txBody>
            <a:bodyPr wrap="none" rtlCol="0">
              <a:spAutoFit/>
            </a:bodyPr>
            <a:lstStyle/>
            <a:p>
              <a:r>
                <a:rPr lang="en-US" sz="1000" dirty="0">
                  <a:solidFill>
                    <a:schemeClr val="tx2"/>
                  </a:solidFill>
                </a:rPr>
                <a:t>yes</a:t>
              </a:r>
            </a:p>
          </p:txBody>
        </p:sp>
        <p:sp>
          <p:nvSpPr>
            <p:cNvPr id="255" name="TextBox 254"/>
            <p:cNvSpPr txBox="1"/>
            <p:nvPr/>
          </p:nvSpPr>
          <p:spPr>
            <a:xfrm>
              <a:off x="8680852" y="3932333"/>
              <a:ext cx="415498" cy="253916"/>
            </a:xfrm>
            <a:prstGeom prst="rect">
              <a:avLst/>
            </a:prstGeom>
            <a:noFill/>
          </p:spPr>
          <p:txBody>
            <a:bodyPr wrap="none" rtlCol="0">
              <a:spAutoFit/>
            </a:bodyPr>
            <a:lstStyle/>
            <a:p>
              <a:r>
                <a:rPr lang="en-US" sz="1000" dirty="0">
                  <a:solidFill>
                    <a:schemeClr val="tx2"/>
                  </a:solidFill>
                </a:rPr>
                <a:t>yes</a:t>
              </a:r>
            </a:p>
          </p:txBody>
        </p:sp>
        <p:sp>
          <p:nvSpPr>
            <p:cNvPr id="256" name="Rectangle 255"/>
            <p:cNvSpPr/>
            <p:nvPr/>
          </p:nvSpPr>
          <p:spPr>
            <a:xfrm>
              <a:off x="6678408" y="1601092"/>
              <a:ext cx="2286000" cy="73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0" name="TextBox 269"/>
            <p:cNvSpPr txBox="1"/>
            <p:nvPr/>
          </p:nvSpPr>
          <p:spPr>
            <a:xfrm>
              <a:off x="8396982" y="3932333"/>
              <a:ext cx="351379" cy="253916"/>
            </a:xfrm>
            <a:prstGeom prst="rect">
              <a:avLst/>
            </a:prstGeom>
            <a:noFill/>
          </p:spPr>
          <p:txBody>
            <a:bodyPr wrap="none" rtlCol="0">
              <a:spAutoFit/>
            </a:bodyPr>
            <a:lstStyle/>
            <a:p>
              <a:pPr algn="ctr"/>
              <a:r>
                <a:rPr lang="en-US" sz="1000" dirty="0">
                  <a:solidFill>
                    <a:schemeClr val="tx2"/>
                  </a:solidFill>
                </a:rPr>
                <a:t>no</a:t>
              </a:r>
            </a:p>
          </p:txBody>
        </p:sp>
        <p:sp>
          <p:nvSpPr>
            <p:cNvPr id="271" name="TextBox 270"/>
            <p:cNvSpPr txBox="1"/>
            <p:nvPr/>
          </p:nvSpPr>
          <p:spPr>
            <a:xfrm>
              <a:off x="8396982" y="2766431"/>
              <a:ext cx="351379" cy="253916"/>
            </a:xfrm>
            <a:prstGeom prst="rect">
              <a:avLst/>
            </a:prstGeom>
            <a:noFill/>
          </p:spPr>
          <p:txBody>
            <a:bodyPr wrap="none" rtlCol="0">
              <a:spAutoFit/>
            </a:bodyPr>
            <a:lstStyle/>
            <a:p>
              <a:pPr algn="ctr"/>
              <a:r>
                <a:rPr lang="en-US" sz="1000" dirty="0">
                  <a:solidFill>
                    <a:schemeClr val="tx2"/>
                  </a:solidFill>
                </a:rPr>
                <a:t>no</a:t>
              </a:r>
            </a:p>
          </p:txBody>
        </p:sp>
        <p:sp>
          <p:nvSpPr>
            <p:cNvPr id="272" name="TextBox 271"/>
            <p:cNvSpPr txBox="1"/>
            <p:nvPr/>
          </p:nvSpPr>
          <p:spPr>
            <a:xfrm>
              <a:off x="8396982" y="2465188"/>
              <a:ext cx="351379" cy="253916"/>
            </a:xfrm>
            <a:prstGeom prst="rect">
              <a:avLst/>
            </a:prstGeom>
            <a:noFill/>
          </p:spPr>
          <p:txBody>
            <a:bodyPr wrap="none" rtlCol="0">
              <a:spAutoFit/>
            </a:bodyPr>
            <a:lstStyle/>
            <a:p>
              <a:pPr algn="ctr"/>
              <a:r>
                <a:rPr lang="en-US" sz="1000" dirty="0">
                  <a:solidFill>
                    <a:schemeClr val="tx2"/>
                  </a:solidFill>
                </a:rPr>
                <a:t>no</a:t>
              </a:r>
            </a:p>
          </p:txBody>
        </p:sp>
        <p:sp>
          <p:nvSpPr>
            <p:cNvPr id="273" name="TextBox 272"/>
            <p:cNvSpPr txBox="1"/>
            <p:nvPr/>
          </p:nvSpPr>
          <p:spPr>
            <a:xfrm>
              <a:off x="8399052" y="2203578"/>
              <a:ext cx="372550" cy="246221"/>
            </a:xfrm>
            <a:prstGeom prst="rect">
              <a:avLst/>
            </a:prstGeom>
            <a:noFill/>
          </p:spPr>
          <p:txBody>
            <a:bodyPr wrap="square" rtlCol="0">
              <a:spAutoFit/>
            </a:bodyPr>
            <a:lstStyle/>
            <a:p>
              <a:pPr algn="ctr"/>
              <a:r>
                <a:rPr lang="en-US" sz="1000" dirty="0">
                  <a:solidFill>
                    <a:schemeClr val="tx2"/>
                  </a:solidFill>
                </a:rPr>
                <a:t>no</a:t>
              </a:r>
            </a:p>
          </p:txBody>
        </p:sp>
        <p:sp>
          <p:nvSpPr>
            <p:cNvPr id="274" name="TextBox 273"/>
            <p:cNvSpPr txBox="1"/>
            <p:nvPr/>
          </p:nvSpPr>
          <p:spPr>
            <a:xfrm>
              <a:off x="8396982" y="1051450"/>
              <a:ext cx="351379" cy="253916"/>
            </a:xfrm>
            <a:prstGeom prst="rect">
              <a:avLst/>
            </a:prstGeom>
            <a:noFill/>
          </p:spPr>
          <p:txBody>
            <a:bodyPr wrap="none" rtlCol="0">
              <a:spAutoFit/>
            </a:bodyPr>
            <a:lstStyle/>
            <a:p>
              <a:pPr algn="ctr"/>
              <a:r>
                <a:rPr lang="en-US" sz="1000" dirty="0">
                  <a:solidFill>
                    <a:schemeClr val="tx2"/>
                  </a:solidFill>
                </a:rPr>
                <a:t>no</a:t>
              </a:r>
            </a:p>
          </p:txBody>
        </p:sp>
        <p:sp>
          <p:nvSpPr>
            <p:cNvPr id="281" name="TextBox 280"/>
            <p:cNvSpPr txBox="1"/>
            <p:nvPr/>
          </p:nvSpPr>
          <p:spPr>
            <a:xfrm>
              <a:off x="8680852" y="2310392"/>
              <a:ext cx="415498" cy="253916"/>
            </a:xfrm>
            <a:prstGeom prst="rect">
              <a:avLst/>
            </a:prstGeom>
            <a:noFill/>
          </p:spPr>
          <p:txBody>
            <a:bodyPr wrap="none" rtlCol="0">
              <a:spAutoFit/>
            </a:bodyPr>
            <a:lstStyle/>
            <a:p>
              <a:r>
                <a:rPr lang="en-US" sz="1000" dirty="0">
                  <a:solidFill>
                    <a:schemeClr val="tx2"/>
                  </a:solidFill>
                </a:rPr>
                <a:t>yes</a:t>
              </a:r>
            </a:p>
          </p:txBody>
        </p:sp>
        <p:sp>
          <p:nvSpPr>
            <p:cNvPr id="283" name="TextBox 282"/>
            <p:cNvSpPr txBox="1"/>
            <p:nvPr/>
          </p:nvSpPr>
          <p:spPr>
            <a:xfrm>
              <a:off x="8680852" y="2465188"/>
              <a:ext cx="415498" cy="253916"/>
            </a:xfrm>
            <a:prstGeom prst="rect">
              <a:avLst/>
            </a:prstGeom>
            <a:noFill/>
          </p:spPr>
          <p:txBody>
            <a:bodyPr wrap="none" rtlCol="0">
              <a:spAutoFit/>
            </a:bodyPr>
            <a:lstStyle/>
            <a:p>
              <a:r>
                <a:rPr lang="en-US" sz="1000" dirty="0">
                  <a:solidFill>
                    <a:schemeClr val="tx2"/>
                  </a:solidFill>
                </a:rPr>
                <a:t>yes</a:t>
              </a:r>
            </a:p>
          </p:txBody>
        </p:sp>
        <p:sp>
          <p:nvSpPr>
            <p:cNvPr id="284" name="TextBox 283"/>
            <p:cNvSpPr txBox="1"/>
            <p:nvPr/>
          </p:nvSpPr>
          <p:spPr>
            <a:xfrm>
              <a:off x="8104788" y="3932333"/>
              <a:ext cx="415498" cy="253916"/>
            </a:xfrm>
            <a:prstGeom prst="rect">
              <a:avLst/>
            </a:prstGeom>
            <a:noFill/>
          </p:spPr>
          <p:txBody>
            <a:bodyPr wrap="none" rtlCol="0">
              <a:spAutoFit/>
            </a:bodyPr>
            <a:lstStyle/>
            <a:p>
              <a:r>
                <a:rPr lang="en-US" sz="1000" dirty="0">
                  <a:solidFill>
                    <a:schemeClr val="tx2"/>
                  </a:solidFill>
                </a:rPr>
                <a:t>yes</a:t>
              </a:r>
            </a:p>
          </p:txBody>
        </p:sp>
        <p:sp>
          <p:nvSpPr>
            <p:cNvPr id="285" name="TextBox 284"/>
            <p:cNvSpPr txBox="1"/>
            <p:nvPr/>
          </p:nvSpPr>
          <p:spPr>
            <a:xfrm>
              <a:off x="7816756" y="3761332"/>
              <a:ext cx="351378" cy="253916"/>
            </a:xfrm>
            <a:prstGeom prst="rect">
              <a:avLst/>
            </a:prstGeom>
            <a:noFill/>
          </p:spPr>
          <p:txBody>
            <a:bodyPr wrap="none" rtlCol="0">
              <a:spAutoFit/>
            </a:bodyPr>
            <a:lstStyle/>
            <a:p>
              <a:r>
                <a:rPr lang="en-US" sz="1000" dirty="0">
                  <a:solidFill>
                    <a:schemeClr val="tx2"/>
                  </a:solidFill>
                </a:rPr>
                <a:t>no</a:t>
              </a:r>
            </a:p>
          </p:txBody>
        </p:sp>
        <p:sp>
          <p:nvSpPr>
            <p:cNvPr id="286" name="TextBox 285"/>
            <p:cNvSpPr txBox="1"/>
            <p:nvPr/>
          </p:nvSpPr>
          <p:spPr>
            <a:xfrm>
              <a:off x="6926013" y="2465188"/>
              <a:ext cx="400467" cy="246221"/>
            </a:xfrm>
            <a:prstGeom prst="rect">
              <a:avLst/>
            </a:prstGeom>
            <a:noFill/>
          </p:spPr>
          <p:txBody>
            <a:bodyPr wrap="square" rtlCol="0">
              <a:spAutoFit/>
            </a:bodyPr>
            <a:lstStyle/>
            <a:p>
              <a:r>
                <a:rPr lang="en-US" sz="1000" dirty="0">
                  <a:solidFill>
                    <a:schemeClr val="tx2"/>
                  </a:solidFill>
                </a:rPr>
                <a:t>no</a:t>
              </a:r>
            </a:p>
          </p:txBody>
        </p:sp>
        <p:sp>
          <p:nvSpPr>
            <p:cNvPr id="287" name="TextBox 286"/>
            <p:cNvSpPr txBox="1"/>
            <p:nvPr/>
          </p:nvSpPr>
          <p:spPr>
            <a:xfrm>
              <a:off x="6926013" y="2617588"/>
              <a:ext cx="400467" cy="246221"/>
            </a:xfrm>
            <a:prstGeom prst="rect">
              <a:avLst/>
            </a:prstGeom>
            <a:noFill/>
          </p:spPr>
          <p:txBody>
            <a:bodyPr wrap="square" rtlCol="0">
              <a:spAutoFit/>
            </a:bodyPr>
            <a:lstStyle/>
            <a:p>
              <a:r>
                <a:rPr lang="en-US" sz="1000" dirty="0">
                  <a:solidFill>
                    <a:schemeClr val="tx2"/>
                  </a:solidFill>
                </a:rPr>
                <a:t>yes</a:t>
              </a:r>
            </a:p>
          </p:txBody>
        </p:sp>
        <p:sp>
          <p:nvSpPr>
            <p:cNvPr id="288" name="TextBox 287"/>
            <p:cNvSpPr txBox="1"/>
            <p:nvPr/>
          </p:nvSpPr>
          <p:spPr>
            <a:xfrm>
              <a:off x="6894432" y="3761332"/>
              <a:ext cx="400467" cy="246221"/>
            </a:xfrm>
            <a:prstGeom prst="rect">
              <a:avLst/>
            </a:prstGeom>
            <a:noFill/>
          </p:spPr>
          <p:txBody>
            <a:bodyPr wrap="square" rtlCol="0">
              <a:spAutoFit/>
            </a:bodyPr>
            <a:lstStyle/>
            <a:p>
              <a:r>
                <a:rPr lang="en-US" sz="1000" dirty="0">
                  <a:solidFill>
                    <a:schemeClr val="tx2"/>
                  </a:solidFill>
                </a:rPr>
                <a:t>no</a:t>
              </a:r>
            </a:p>
          </p:txBody>
        </p:sp>
        <p:sp>
          <p:nvSpPr>
            <p:cNvPr id="289" name="TextBox 288"/>
            <p:cNvSpPr txBox="1"/>
            <p:nvPr/>
          </p:nvSpPr>
          <p:spPr>
            <a:xfrm>
              <a:off x="7286053" y="2766431"/>
              <a:ext cx="400467" cy="246221"/>
            </a:xfrm>
            <a:prstGeom prst="rect">
              <a:avLst/>
            </a:prstGeom>
            <a:noFill/>
          </p:spPr>
          <p:txBody>
            <a:bodyPr wrap="square" rtlCol="0">
              <a:spAutoFit/>
            </a:bodyPr>
            <a:lstStyle/>
            <a:p>
              <a:r>
                <a:rPr lang="en-US" sz="1000" dirty="0">
                  <a:solidFill>
                    <a:schemeClr val="tx2"/>
                  </a:solidFill>
                </a:rPr>
                <a:t>no</a:t>
              </a:r>
            </a:p>
          </p:txBody>
        </p:sp>
        <p:sp>
          <p:nvSpPr>
            <p:cNvPr id="290" name="TextBox 289"/>
            <p:cNvSpPr txBox="1"/>
            <p:nvPr/>
          </p:nvSpPr>
          <p:spPr>
            <a:xfrm>
              <a:off x="7286053" y="2932042"/>
              <a:ext cx="400467" cy="246221"/>
            </a:xfrm>
            <a:prstGeom prst="rect">
              <a:avLst/>
            </a:prstGeom>
            <a:noFill/>
          </p:spPr>
          <p:txBody>
            <a:bodyPr wrap="square" rtlCol="0">
              <a:spAutoFit/>
            </a:bodyPr>
            <a:lstStyle/>
            <a:p>
              <a:r>
                <a:rPr lang="en-US" sz="1000" dirty="0">
                  <a:solidFill>
                    <a:schemeClr val="tx2"/>
                  </a:solidFill>
                </a:rPr>
                <a:t>no</a:t>
              </a:r>
            </a:p>
          </p:txBody>
        </p:sp>
        <p:sp>
          <p:nvSpPr>
            <p:cNvPr id="291" name="TextBox 290"/>
            <p:cNvSpPr txBox="1"/>
            <p:nvPr/>
          </p:nvSpPr>
          <p:spPr>
            <a:xfrm>
              <a:off x="7286053" y="3067674"/>
              <a:ext cx="400467" cy="246221"/>
            </a:xfrm>
            <a:prstGeom prst="rect">
              <a:avLst/>
            </a:prstGeom>
            <a:noFill/>
          </p:spPr>
          <p:txBody>
            <a:bodyPr wrap="square" rtlCol="0">
              <a:spAutoFit/>
            </a:bodyPr>
            <a:lstStyle/>
            <a:p>
              <a:r>
                <a:rPr lang="en-US" sz="1000" dirty="0">
                  <a:solidFill>
                    <a:schemeClr val="tx2"/>
                  </a:solidFill>
                </a:rPr>
                <a:t>no</a:t>
              </a:r>
            </a:p>
          </p:txBody>
        </p:sp>
        <p:sp>
          <p:nvSpPr>
            <p:cNvPr id="292" name="TextBox 291"/>
            <p:cNvSpPr txBox="1"/>
            <p:nvPr/>
          </p:nvSpPr>
          <p:spPr>
            <a:xfrm>
              <a:off x="7286053" y="3185268"/>
              <a:ext cx="400467" cy="246221"/>
            </a:xfrm>
            <a:prstGeom prst="rect">
              <a:avLst/>
            </a:prstGeom>
            <a:noFill/>
          </p:spPr>
          <p:txBody>
            <a:bodyPr wrap="square" rtlCol="0">
              <a:spAutoFit/>
            </a:bodyPr>
            <a:lstStyle/>
            <a:p>
              <a:r>
                <a:rPr lang="en-US" sz="1000" dirty="0">
                  <a:solidFill>
                    <a:schemeClr val="tx2"/>
                  </a:solidFill>
                </a:rPr>
                <a:t>no</a:t>
              </a:r>
            </a:p>
          </p:txBody>
        </p:sp>
        <p:sp>
          <p:nvSpPr>
            <p:cNvPr id="293" name="TextBox 292"/>
            <p:cNvSpPr txBox="1"/>
            <p:nvPr/>
          </p:nvSpPr>
          <p:spPr>
            <a:xfrm>
              <a:off x="7535614" y="3932333"/>
              <a:ext cx="415498" cy="253916"/>
            </a:xfrm>
            <a:prstGeom prst="rect">
              <a:avLst/>
            </a:prstGeom>
            <a:noFill/>
          </p:spPr>
          <p:txBody>
            <a:bodyPr wrap="none" rtlCol="0">
              <a:spAutoFit/>
            </a:bodyPr>
            <a:lstStyle/>
            <a:p>
              <a:r>
                <a:rPr lang="en-US" sz="1000" dirty="0">
                  <a:solidFill>
                    <a:schemeClr val="tx2"/>
                  </a:solidFill>
                </a:rPr>
                <a:t>yes</a:t>
              </a:r>
            </a:p>
          </p:txBody>
        </p:sp>
        <p:sp>
          <p:nvSpPr>
            <p:cNvPr id="294" name="TextBox 293"/>
            <p:cNvSpPr txBox="1"/>
            <p:nvPr/>
          </p:nvSpPr>
          <p:spPr>
            <a:xfrm>
              <a:off x="7535614" y="3761332"/>
              <a:ext cx="415498" cy="253916"/>
            </a:xfrm>
            <a:prstGeom prst="rect">
              <a:avLst/>
            </a:prstGeom>
            <a:noFill/>
          </p:spPr>
          <p:txBody>
            <a:bodyPr wrap="none" rtlCol="0">
              <a:spAutoFit/>
            </a:bodyPr>
            <a:lstStyle/>
            <a:p>
              <a:r>
                <a:rPr lang="en-US" sz="1000" dirty="0">
                  <a:solidFill>
                    <a:schemeClr val="tx2"/>
                  </a:solidFill>
                </a:rPr>
                <a:t>yes</a:t>
              </a:r>
            </a:p>
          </p:txBody>
        </p:sp>
        <p:sp>
          <p:nvSpPr>
            <p:cNvPr id="295" name="TextBox 294"/>
            <p:cNvSpPr txBox="1"/>
            <p:nvPr/>
          </p:nvSpPr>
          <p:spPr>
            <a:xfrm>
              <a:off x="6606400" y="3932333"/>
              <a:ext cx="415498" cy="253916"/>
            </a:xfrm>
            <a:prstGeom prst="rect">
              <a:avLst/>
            </a:prstGeom>
            <a:noFill/>
          </p:spPr>
          <p:txBody>
            <a:bodyPr wrap="none" rtlCol="0">
              <a:spAutoFit/>
            </a:bodyPr>
            <a:lstStyle/>
            <a:p>
              <a:r>
                <a:rPr lang="en-US" sz="1000" dirty="0">
                  <a:solidFill>
                    <a:schemeClr val="tx2"/>
                  </a:solidFill>
                </a:rPr>
                <a:t>yes</a:t>
              </a:r>
            </a:p>
          </p:txBody>
        </p:sp>
        <p:sp>
          <p:nvSpPr>
            <p:cNvPr id="296" name="TextBox 295"/>
            <p:cNvSpPr txBox="1"/>
            <p:nvPr/>
          </p:nvSpPr>
          <p:spPr>
            <a:xfrm>
              <a:off x="6606400" y="3761332"/>
              <a:ext cx="415498" cy="253916"/>
            </a:xfrm>
            <a:prstGeom prst="rect">
              <a:avLst/>
            </a:prstGeom>
            <a:noFill/>
          </p:spPr>
          <p:txBody>
            <a:bodyPr wrap="none" rtlCol="0">
              <a:spAutoFit/>
            </a:bodyPr>
            <a:lstStyle/>
            <a:p>
              <a:r>
                <a:rPr lang="en-US" sz="1000" dirty="0">
                  <a:solidFill>
                    <a:schemeClr val="tx2"/>
                  </a:solidFill>
                </a:rPr>
                <a:t>yes</a:t>
              </a:r>
            </a:p>
          </p:txBody>
        </p:sp>
        <p:sp>
          <p:nvSpPr>
            <p:cNvPr id="297" name="TextBox 296"/>
            <p:cNvSpPr txBox="1"/>
            <p:nvPr/>
          </p:nvSpPr>
          <p:spPr>
            <a:xfrm>
              <a:off x="6606400" y="3185268"/>
              <a:ext cx="415498" cy="253916"/>
            </a:xfrm>
            <a:prstGeom prst="rect">
              <a:avLst/>
            </a:prstGeom>
            <a:noFill/>
          </p:spPr>
          <p:txBody>
            <a:bodyPr wrap="none" rtlCol="0">
              <a:spAutoFit/>
            </a:bodyPr>
            <a:lstStyle/>
            <a:p>
              <a:r>
                <a:rPr lang="en-US" sz="1000" dirty="0">
                  <a:solidFill>
                    <a:schemeClr val="tx2"/>
                  </a:solidFill>
                </a:rPr>
                <a:t>yes</a:t>
              </a:r>
            </a:p>
          </p:txBody>
        </p:sp>
        <p:sp>
          <p:nvSpPr>
            <p:cNvPr id="298" name="TextBox 297"/>
            <p:cNvSpPr txBox="1"/>
            <p:nvPr/>
          </p:nvSpPr>
          <p:spPr>
            <a:xfrm>
              <a:off x="6606400" y="3067674"/>
              <a:ext cx="415498" cy="253916"/>
            </a:xfrm>
            <a:prstGeom prst="rect">
              <a:avLst/>
            </a:prstGeom>
            <a:noFill/>
          </p:spPr>
          <p:txBody>
            <a:bodyPr wrap="none" rtlCol="0">
              <a:spAutoFit/>
            </a:bodyPr>
            <a:lstStyle/>
            <a:p>
              <a:r>
                <a:rPr lang="en-US" sz="1000" dirty="0">
                  <a:solidFill>
                    <a:schemeClr val="tx2"/>
                  </a:solidFill>
                </a:rPr>
                <a:t>yes</a:t>
              </a:r>
            </a:p>
          </p:txBody>
        </p:sp>
        <p:sp>
          <p:nvSpPr>
            <p:cNvPr id="299" name="TextBox 298"/>
            <p:cNvSpPr txBox="1"/>
            <p:nvPr/>
          </p:nvSpPr>
          <p:spPr>
            <a:xfrm>
              <a:off x="6606400" y="2923658"/>
              <a:ext cx="415498" cy="253916"/>
            </a:xfrm>
            <a:prstGeom prst="rect">
              <a:avLst/>
            </a:prstGeom>
            <a:noFill/>
          </p:spPr>
          <p:txBody>
            <a:bodyPr wrap="none" rtlCol="0">
              <a:spAutoFit/>
            </a:bodyPr>
            <a:lstStyle/>
            <a:p>
              <a:r>
                <a:rPr lang="en-US" sz="1000" dirty="0">
                  <a:solidFill>
                    <a:schemeClr val="tx2"/>
                  </a:solidFill>
                </a:rPr>
                <a:t>yes</a:t>
              </a:r>
            </a:p>
          </p:txBody>
        </p:sp>
        <p:sp>
          <p:nvSpPr>
            <p:cNvPr id="300" name="TextBox 299"/>
            <p:cNvSpPr txBox="1"/>
            <p:nvPr/>
          </p:nvSpPr>
          <p:spPr>
            <a:xfrm>
              <a:off x="6606400" y="2766431"/>
              <a:ext cx="415498" cy="253916"/>
            </a:xfrm>
            <a:prstGeom prst="rect">
              <a:avLst/>
            </a:prstGeom>
            <a:noFill/>
          </p:spPr>
          <p:txBody>
            <a:bodyPr wrap="none" rtlCol="0">
              <a:spAutoFit/>
            </a:bodyPr>
            <a:lstStyle/>
            <a:p>
              <a:r>
                <a:rPr lang="en-US" sz="1000" dirty="0">
                  <a:solidFill>
                    <a:schemeClr val="tx2"/>
                  </a:solidFill>
                </a:rPr>
                <a:t>yes</a:t>
              </a:r>
            </a:p>
          </p:txBody>
        </p:sp>
        <p:sp>
          <p:nvSpPr>
            <p:cNvPr id="301" name="TextBox 300"/>
            <p:cNvSpPr txBox="1"/>
            <p:nvPr/>
          </p:nvSpPr>
          <p:spPr>
            <a:xfrm>
              <a:off x="6606400" y="2609204"/>
              <a:ext cx="415498" cy="253916"/>
            </a:xfrm>
            <a:prstGeom prst="rect">
              <a:avLst/>
            </a:prstGeom>
            <a:noFill/>
          </p:spPr>
          <p:txBody>
            <a:bodyPr wrap="none" rtlCol="0">
              <a:spAutoFit/>
            </a:bodyPr>
            <a:lstStyle/>
            <a:p>
              <a:r>
                <a:rPr lang="en-US" sz="1000" dirty="0">
                  <a:solidFill>
                    <a:schemeClr val="tx2"/>
                  </a:solidFill>
                </a:rPr>
                <a:t>yes</a:t>
              </a:r>
            </a:p>
          </p:txBody>
        </p:sp>
        <p:sp>
          <p:nvSpPr>
            <p:cNvPr id="302" name="TextBox 301"/>
            <p:cNvSpPr txBox="1"/>
            <p:nvPr/>
          </p:nvSpPr>
          <p:spPr>
            <a:xfrm>
              <a:off x="6606400" y="2465188"/>
              <a:ext cx="415498" cy="253916"/>
            </a:xfrm>
            <a:prstGeom prst="rect">
              <a:avLst/>
            </a:prstGeom>
            <a:noFill/>
          </p:spPr>
          <p:txBody>
            <a:bodyPr wrap="none" rtlCol="0">
              <a:spAutoFit/>
            </a:bodyPr>
            <a:lstStyle/>
            <a:p>
              <a:r>
                <a:rPr lang="en-US" sz="1000" dirty="0">
                  <a:solidFill>
                    <a:schemeClr val="tx2"/>
                  </a:solidFill>
                </a:rPr>
                <a:t>yes</a:t>
              </a:r>
            </a:p>
          </p:txBody>
        </p:sp>
        <p:sp>
          <p:nvSpPr>
            <p:cNvPr id="303" name="TextBox 302"/>
            <p:cNvSpPr txBox="1"/>
            <p:nvPr/>
          </p:nvSpPr>
          <p:spPr>
            <a:xfrm>
              <a:off x="6606400" y="2321172"/>
              <a:ext cx="415498" cy="253916"/>
            </a:xfrm>
            <a:prstGeom prst="rect">
              <a:avLst/>
            </a:prstGeom>
            <a:noFill/>
          </p:spPr>
          <p:txBody>
            <a:bodyPr wrap="none" rtlCol="0">
              <a:spAutoFit/>
            </a:bodyPr>
            <a:lstStyle/>
            <a:p>
              <a:r>
                <a:rPr lang="en-US" sz="1000" dirty="0">
                  <a:solidFill>
                    <a:schemeClr val="tx2"/>
                  </a:solidFill>
                </a:rPr>
                <a:t>yes</a:t>
              </a:r>
            </a:p>
          </p:txBody>
        </p:sp>
      </p:grpSp>
      <p:grpSp>
        <p:nvGrpSpPr>
          <p:cNvPr id="5" name="Group 4"/>
          <p:cNvGrpSpPr/>
          <p:nvPr/>
        </p:nvGrpSpPr>
        <p:grpSpPr>
          <a:xfrm>
            <a:off x="1289640" y="2818553"/>
            <a:ext cx="6116932" cy="2498665"/>
            <a:chOff x="-90344" y="2298358"/>
            <a:chExt cx="6116932" cy="2498665"/>
          </a:xfrm>
        </p:grpSpPr>
        <p:sp>
          <p:nvSpPr>
            <p:cNvPr id="6" name="Right Brace 5"/>
            <p:cNvSpPr/>
            <p:nvPr/>
          </p:nvSpPr>
          <p:spPr>
            <a:xfrm rot="10800000">
              <a:off x="467545" y="2465188"/>
              <a:ext cx="310764" cy="1934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3" name="Right Brace 12"/>
            <p:cNvSpPr/>
            <p:nvPr/>
          </p:nvSpPr>
          <p:spPr>
            <a:xfrm rot="10800000">
              <a:off x="938057" y="2784068"/>
              <a:ext cx="249567" cy="6884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4" name="Right Brace 13"/>
            <p:cNvSpPr/>
            <p:nvPr/>
          </p:nvSpPr>
          <p:spPr>
            <a:xfrm rot="10800000">
              <a:off x="924051" y="3771656"/>
              <a:ext cx="263573" cy="455634"/>
            </a:xfrm>
            <a:prstGeom prst="rightBrace">
              <a:avLst>
                <a:gd name="adj1" fmla="val 8333"/>
                <a:gd name="adj2" fmla="val 5239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5" name="TextBox 14"/>
            <p:cNvSpPr txBox="1"/>
            <p:nvPr/>
          </p:nvSpPr>
          <p:spPr>
            <a:xfrm>
              <a:off x="215298" y="3134724"/>
              <a:ext cx="410690" cy="307777"/>
            </a:xfrm>
            <a:prstGeom prst="rect">
              <a:avLst/>
            </a:prstGeom>
            <a:noFill/>
          </p:spPr>
          <p:txBody>
            <a:bodyPr wrap="none" rtlCol="0">
              <a:spAutoFit/>
            </a:bodyPr>
            <a:lstStyle/>
            <a:p>
              <a:r>
                <a:rPr lang="en-US" sz="1400" dirty="0">
                  <a:solidFill>
                    <a:schemeClr val="tx2">
                      <a:lumMod val="75000"/>
                    </a:schemeClr>
                  </a:solidFill>
                </a:rPr>
                <a:t>q1</a:t>
              </a:r>
              <a:endParaRPr lang="en-US" sz="1600" dirty="0">
                <a:solidFill>
                  <a:schemeClr val="tx2">
                    <a:lumMod val="75000"/>
                  </a:schemeClr>
                </a:solidFill>
              </a:endParaRPr>
            </a:p>
          </p:txBody>
        </p:sp>
        <p:sp>
          <p:nvSpPr>
            <p:cNvPr id="16" name="TextBox 15"/>
            <p:cNvSpPr txBox="1"/>
            <p:nvPr/>
          </p:nvSpPr>
          <p:spPr>
            <a:xfrm>
              <a:off x="647346" y="2875498"/>
              <a:ext cx="410690" cy="307777"/>
            </a:xfrm>
            <a:prstGeom prst="rect">
              <a:avLst/>
            </a:prstGeom>
            <a:noFill/>
          </p:spPr>
          <p:txBody>
            <a:bodyPr wrap="none" rtlCol="0">
              <a:spAutoFit/>
            </a:bodyPr>
            <a:lstStyle/>
            <a:p>
              <a:r>
                <a:rPr lang="en-US" sz="1400" dirty="0">
                  <a:solidFill>
                    <a:schemeClr val="tx2">
                      <a:lumMod val="75000"/>
                    </a:schemeClr>
                  </a:solidFill>
                </a:rPr>
                <a:t>q3</a:t>
              </a:r>
            </a:p>
          </p:txBody>
        </p:sp>
        <p:sp>
          <p:nvSpPr>
            <p:cNvPr id="17" name="TextBox 16"/>
            <p:cNvSpPr txBox="1"/>
            <p:nvPr/>
          </p:nvSpPr>
          <p:spPr>
            <a:xfrm>
              <a:off x="647346" y="3679428"/>
              <a:ext cx="410690" cy="307777"/>
            </a:xfrm>
            <a:prstGeom prst="rect">
              <a:avLst/>
            </a:prstGeom>
            <a:noFill/>
          </p:spPr>
          <p:txBody>
            <a:bodyPr wrap="none" rtlCol="0">
              <a:spAutoFit/>
            </a:bodyPr>
            <a:lstStyle/>
            <a:p>
              <a:r>
                <a:rPr lang="en-US" sz="1400" dirty="0">
                  <a:solidFill>
                    <a:schemeClr val="tx2">
                      <a:lumMod val="75000"/>
                    </a:schemeClr>
                  </a:solidFill>
                </a:rPr>
                <a:t>q4</a:t>
              </a:r>
            </a:p>
          </p:txBody>
        </p:sp>
        <p:sp>
          <p:nvSpPr>
            <p:cNvPr id="20" name="TextBox 19"/>
            <p:cNvSpPr txBox="1"/>
            <p:nvPr/>
          </p:nvSpPr>
          <p:spPr>
            <a:xfrm>
              <a:off x="3804064" y="4347271"/>
              <a:ext cx="410690" cy="307777"/>
            </a:xfrm>
            <a:prstGeom prst="rect">
              <a:avLst/>
            </a:prstGeom>
            <a:noFill/>
          </p:spPr>
          <p:txBody>
            <a:bodyPr wrap="none" rtlCol="0">
              <a:spAutoFit/>
            </a:bodyPr>
            <a:lstStyle/>
            <a:p>
              <a:r>
                <a:rPr lang="en-US" sz="1400" dirty="0">
                  <a:solidFill>
                    <a:schemeClr val="tx2">
                      <a:lumMod val="75000"/>
                    </a:schemeClr>
                  </a:solidFill>
                </a:rPr>
                <a:t>q6</a:t>
              </a:r>
            </a:p>
          </p:txBody>
        </p:sp>
        <p:sp>
          <p:nvSpPr>
            <p:cNvPr id="23" name="Right Brace 22"/>
            <p:cNvSpPr/>
            <p:nvPr/>
          </p:nvSpPr>
          <p:spPr>
            <a:xfrm rot="5400000">
              <a:off x="3825947" y="3380688"/>
              <a:ext cx="304319" cy="1800199"/>
            </a:xfrm>
            <a:prstGeom prst="rightBrace">
              <a:avLst>
                <a:gd name="adj1" fmla="val 3359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TextBox 41"/>
            <p:cNvSpPr txBox="1"/>
            <p:nvPr/>
          </p:nvSpPr>
          <p:spPr>
            <a:xfrm>
              <a:off x="375143" y="3062738"/>
              <a:ext cx="184731" cy="307777"/>
            </a:xfrm>
            <a:prstGeom prst="rect">
              <a:avLst/>
            </a:prstGeom>
            <a:noFill/>
          </p:spPr>
          <p:txBody>
            <a:bodyPr wrap="none" rtlCol="0">
              <a:spAutoFit/>
            </a:bodyPr>
            <a:lstStyle>
              <a:defPPr>
                <a:defRPr lang="en-US"/>
              </a:defPPr>
              <a:lvl1pPr>
                <a:defRPr>
                  <a:solidFill>
                    <a:schemeClr val="tx2">
                      <a:lumMod val="50000"/>
                    </a:schemeClr>
                  </a:solidFill>
                </a:defRPr>
              </a:lvl1pPr>
            </a:lstStyle>
            <a:p>
              <a:endParaRPr lang="en-US" sz="1400" dirty="0"/>
            </a:p>
          </p:txBody>
        </p:sp>
        <p:sp>
          <p:nvSpPr>
            <p:cNvPr id="43" name="TextBox 42"/>
            <p:cNvSpPr txBox="1"/>
            <p:nvPr/>
          </p:nvSpPr>
          <p:spPr>
            <a:xfrm>
              <a:off x="341704" y="3888736"/>
              <a:ext cx="184731" cy="307777"/>
            </a:xfrm>
            <a:prstGeom prst="rect">
              <a:avLst/>
            </a:prstGeom>
            <a:noFill/>
          </p:spPr>
          <p:txBody>
            <a:bodyPr wrap="none" rtlCol="0">
              <a:spAutoFit/>
            </a:bodyPr>
            <a:lstStyle/>
            <a:p>
              <a:endParaRPr lang="en-US" sz="1400" dirty="0">
                <a:solidFill>
                  <a:schemeClr val="tx2">
                    <a:lumMod val="50000"/>
                  </a:schemeClr>
                </a:solidFill>
              </a:endParaRPr>
            </a:p>
          </p:txBody>
        </p:sp>
        <p:sp>
          <p:nvSpPr>
            <p:cNvPr id="44" name="TextBox 43"/>
            <p:cNvSpPr txBox="1"/>
            <p:nvPr/>
          </p:nvSpPr>
          <p:spPr>
            <a:xfrm>
              <a:off x="-90344" y="3311360"/>
              <a:ext cx="184731" cy="338554"/>
            </a:xfrm>
            <a:prstGeom prst="rect">
              <a:avLst/>
            </a:prstGeom>
            <a:noFill/>
          </p:spPr>
          <p:txBody>
            <a:bodyPr wrap="none" rtlCol="0">
              <a:spAutoFit/>
            </a:bodyPr>
            <a:lstStyle/>
            <a:p>
              <a:endParaRPr lang="en-US" sz="1600" dirty="0">
                <a:solidFill>
                  <a:schemeClr val="tx2">
                    <a:lumMod val="50000"/>
                  </a:schemeClr>
                </a:solidFill>
              </a:endParaRPr>
            </a:p>
          </p:txBody>
        </p:sp>
        <p:sp>
          <p:nvSpPr>
            <p:cNvPr id="45" name="TextBox 44"/>
            <p:cNvSpPr txBox="1"/>
            <p:nvPr/>
          </p:nvSpPr>
          <p:spPr>
            <a:xfrm>
              <a:off x="3942104" y="4458469"/>
              <a:ext cx="184731" cy="338554"/>
            </a:xfrm>
            <a:prstGeom prst="rect">
              <a:avLst/>
            </a:prstGeom>
            <a:noFill/>
          </p:spPr>
          <p:txBody>
            <a:bodyPr wrap="none" rtlCol="0">
              <a:spAutoFit/>
            </a:bodyPr>
            <a:lstStyle/>
            <a:p>
              <a:endParaRPr lang="en-US" sz="1600" dirty="0">
                <a:solidFill>
                  <a:schemeClr val="tx2">
                    <a:lumMod val="50000"/>
                  </a:schemeClr>
                </a:solidFill>
              </a:endParaRPr>
            </a:p>
          </p:txBody>
        </p:sp>
        <p:sp>
          <p:nvSpPr>
            <p:cNvPr id="7" name="Rectangle 6"/>
            <p:cNvSpPr/>
            <p:nvPr/>
          </p:nvSpPr>
          <p:spPr>
            <a:xfrm>
              <a:off x="5148064" y="4318483"/>
              <a:ext cx="410690" cy="307777"/>
            </a:xfrm>
            <a:prstGeom prst="rect">
              <a:avLst/>
            </a:prstGeom>
          </p:spPr>
          <p:txBody>
            <a:bodyPr wrap="none">
              <a:spAutoFit/>
            </a:bodyPr>
            <a:lstStyle/>
            <a:p>
              <a:r>
                <a:rPr lang="en-US" sz="1400" dirty="0">
                  <a:solidFill>
                    <a:schemeClr val="tx2">
                      <a:lumMod val="75000"/>
                    </a:schemeClr>
                  </a:solidFill>
                </a:rPr>
                <a:t>q7</a:t>
              </a:r>
            </a:p>
          </p:txBody>
        </p:sp>
        <p:sp>
          <p:nvSpPr>
            <p:cNvPr id="156" name="Rectangle 155"/>
            <p:cNvSpPr/>
            <p:nvPr/>
          </p:nvSpPr>
          <p:spPr>
            <a:xfrm>
              <a:off x="5615898" y="4318483"/>
              <a:ext cx="410690" cy="307777"/>
            </a:xfrm>
            <a:prstGeom prst="rect">
              <a:avLst/>
            </a:prstGeom>
          </p:spPr>
          <p:txBody>
            <a:bodyPr wrap="none">
              <a:spAutoFit/>
            </a:bodyPr>
            <a:lstStyle/>
            <a:p>
              <a:r>
                <a:rPr lang="en-US" sz="1400" dirty="0">
                  <a:solidFill>
                    <a:schemeClr val="tx2">
                      <a:lumMod val="75000"/>
                    </a:schemeClr>
                  </a:solidFill>
                </a:rPr>
                <a:t>q8</a:t>
              </a:r>
            </a:p>
          </p:txBody>
        </p:sp>
        <p:cxnSp>
          <p:nvCxnSpPr>
            <p:cNvPr id="217" name="Straight Arrow Connector 216"/>
            <p:cNvCxnSpPr/>
            <p:nvPr/>
          </p:nvCxnSpPr>
          <p:spPr>
            <a:xfrm>
              <a:off x="5292080" y="4123597"/>
              <a:ext cx="0" cy="2361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a:off x="773752" y="2298358"/>
              <a:ext cx="410690" cy="307777"/>
            </a:xfrm>
            <a:prstGeom prst="rect">
              <a:avLst/>
            </a:prstGeom>
            <a:noFill/>
          </p:spPr>
          <p:txBody>
            <a:bodyPr wrap="none" rtlCol="0">
              <a:spAutoFit/>
            </a:bodyPr>
            <a:lstStyle/>
            <a:p>
              <a:r>
                <a:rPr lang="en-US" sz="1400" dirty="0">
                  <a:solidFill>
                    <a:schemeClr val="tx2">
                      <a:lumMod val="75000"/>
                    </a:schemeClr>
                  </a:solidFill>
                </a:rPr>
                <a:t>q2</a:t>
              </a:r>
            </a:p>
          </p:txBody>
        </p:sp>
        <p:cxnSp>
          <p:nvCxnSpPr>
            <p:cNvPr id="223" name="Straight Arrow Connector 222"/>
            <p:cNvCxnSpPr/>
            <p:nvPr/>
          </p:nvCxnSpPr>
          <p:spPr>
            <a:xfrm>
              <a:off x="1064199" y="2609204"/>
              <a:ext cx="365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TextBox 227"/>
            <p:cNvSpPr txBox="1"/>
            <p:nvPr/>
          </p:nvSpPr>
          <p:spPr>
            <a:xfrm>
              <a:off x="963942" y="2558682"/>
              <a:ext cx="184731" cy="307777"/>
            </a:xfrm>
            <a:prstGeom prst="rect">
              <a:avLst/>
            </a:prstGeom>
            <a:noFill/>
          </p:spPr>
          <p:txBody>
            <a:bodyPr wrap="none" rtlCol="0">
              <a:spAutoFit/>
            </a:bodyPr>
            <a:lstStyle/>
            <a:p>
              <a:endParaRPr lang="en-US" sz="1400" dirty="0">
                <a:solidFill>
                  <a:schemeClr val="tx2">
                    <a:lumMod val="50000"/>
                  </a:schemeClr>
                </a:solidFill>
              </a:endParaRPr>
            </a:p>
          </p:txBody>
        </p:sp>
        <p:cxnSp>
          <p:nvCxnSpPr>
            <p:cNvPr id="211" name="Straight Arrow Connector 210"/>
            <p:cNvCxnSpPr/>
            <p:nvPr/>
          </p:nvCxnSpPr>
          <p:spPr>
            <a:xfrm>
              <a:off x="5796136" y="4121372"/>
              <a:ext cx="0" cy="23618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6" name="Rectangle 215"/>
            <p:cNvSpPr/>
            <p:nvPr/>
          </p:nvSpPr>
          <p:spPr>
            <a:xfrm>
              <a:off x="2476110" y="4458469"/>
              <a:ext cx="184731" cy="307777"/>
            </a:xfrm>
            <a:prstGeom prst="rect">
              <a:avLst/>
            </a:prstGeom>
          </p:spPr>
          <p:txBody>
            <a:bodyPr wrap="none">
              <a:spAutoFit/>
            </a:bodyPr>
            <a:lstStyle/>
            <a:p>
              <a:endParaRPr lang="en-US" sz="1400" dirty="0"/>
            </a:p>
          </p:txBody>
        </p:sp>
        <p:cxnSp>
          <p:nvCxnSpPr>
            <p:cNvPr id="219" name="Straight Arrow Connector 218"/>
            <p:cNvCxnSpPr/>
            <p:nvPr/>
          </p:nvCxnSpPr>
          <p:spPr>
            <a:xfrm>
              <a:off x="2501944" y="3952204"/>
              <a:ext cx="0" cy="45720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2321706" y="4318483"/>
              <a:ext cx="410690" cy="307777"/>
            </a:xfrm>
            <a:prstGeom prst="rect">
              <a:avLst/>
            </a:prstGeom>
            <a:noFill/>
          </p:spPr>
          <p:txBody>
            <a:bodyPr wrap="none" rtlCol="0">
              <a:spAutoFit/>
            </a:bodyPr>
            <a:lstStyle/>
            <a:p>
              <a:r>
                <a:rPr lang="en-US" sz="1400" dirty="0">
                  <a:solidFill>
                    <a:schemeClr val="tx2">
                      <a:lumMod val="75000"/>
                    </a:schemeClr>
                  </a:solidFill>
                </a:rPr>
                <a:t>q5</a:t>
              </a:r>
            </a:p>
          </p:txBody>
        </p:sp>
      </p:grpSp>
      <p:grpSp>
        <p:nvGrpSpPr>
          <p:cNvPr id="304" name="Group 303"/>
          <p:cNvGrpSpPr/>
          <p:nvPr/>
        </p:nvGrpSpPr>
        <p:grpSpPr>
          <a:xfrm>
            <a:off x="1508182" y="3013032"/>
            <a:ext cx="6211069" cy="2236718"/>
            <a:chOff x="2357" y="2558624"/>
            <a:chExt cx="6211069" cy="2236718"/>
          </a:xfrm>
        </p:grpSpPr>
        <p:sp>
          <p:nvSpPr>
            <p:cNvPr id="313" name="TextBox 312"/>
            <p:cNvSpPr txBox="1"/>
            <p:nvPr/>
          </p:nvSpPr>
          <p:spPr>
            <a:xfrm>
              <a:off x="517274" y="3105048"/>
              <a:ext cx="407484" cy="307777"/>
            </a:xfrm>
            <a:prstGeom prst="rect">
              <a:avLst/>
            </a:prstGeom>
            <a:noFill/>
          </p:spPr>
          <p:txBody>
            <a:bodyPr wrap="none" rtlCol="0">
              <a:spAutoFit/>
            </a:bodyPr>
            <a:lstStyle>
              <a:defPPr>
                <a:defRPr lang="en-US"/>
              </a:defPPr>
              <a:lvl1pPr>
                <a:defRPr>
                  <a:solidFill>
                    <a:schemeClr val="tx2">
                      <a:lumMod val="50000"/>
                    </a:schemeClr>
                  </a:solidFill>
                </a:defRPr>
              </a:lvl1pPr>
            </a:lstStyle>
            <a:p>
              <a:r>
                <a:rPr lang="en-US" sz="1400" dirty="0"/>
                <a:t>no</a:t>
              </a:r>
            </a:p>
          </p:txBody>
        </p:sp>
        <p:sp>
          <p:nvSpPr>
            <p:cNvPr id="314" name="TextBox 313"/>
            <p:cNvSpPr txBox="1"/>
            <p:nvPr/>
          </p:nvSpPr>
          <p:spPr>
            <a:xfrm>
              <a:off x="459492" y="3974574"/>
              <a:ext cx="489236" cy="307777"/>
            </a:xfrm>
            <a:prstGeom prst="rect">
              <a:avLst/>
            </a:prstGeom>
            <a:noFill/>
          </p:spPr>
          <p:txBody>
            <a:bodyPr wrap="none" rtlCol="0">
              <a:spAutoFit/>
            </a:bodyPr>
            <a:lstStyle/>
            <a:p>
              <a:r>
                <a:rPr lang="en-US" sz="1400" dirty="0">
                  <a:solidFill>
                    <a:schemeClr val="tx2">
                      <a:lumMod val="50000"/>
                    </a:schemeClr>
                  </a:solidFill>
                </a:rPr>
                <a:t>yes</a:t>
              </a:r>
            </a:p>
          </p:txBody>
        </p:sp>
        <p:sp>
          <p:nvSpPr>
            <p:cNvPr id="315" name="TextBox 314"/>
            <p:cNvSpPr txBox="1"/>
            <p:nvPr/>
          </p:nvSpPr>
          <p:spPr>
            <a:xfrm>
              <a:off x="2357" y="3418137"/>
              <a:ext cx="489236" cy="307777"/>
            </a:xfrm>
            <a:prstGeom prst="rect">
              <a:avLst/>
            </a:prstGeom>
            <a:noFill/>
          </p:spPr>
          <p:txBody>
            <a:bodyPr wrap="none" rtlCol="0">
              <a:spAutoFit/>
            </a:bodyPr>
            <a:lstStyle/>
            <a:p>
              <a:r>
                <a:rPr lang="en-US" sz="1400" dirty="0">
                  <a:solidFill>
                    <a:schemeClr val="tx2">
                      <a:lumMod val="50000"/>
                    </a:schemeClr>
                  </a:solidFill>
                </a:rPr>
                <a:t>yes</a:t>
              </a:r>
              <a:endParaRPr lang="en-US" sz="1600" dirty="0">
                <a:solidFill>
                  <a:schemeClr val="tx2">
                    <a:lumMod val="50000"/>
                  </a:schemeClr>
                </a:solidFill>
              </a:endParaRPr>
            </a:p>
          </p:txBody>
        </p:sp>
        <p:sp>
          <p:nvSpPr>
            <p:cNvPr id="316" name="TextBox 315"/>
            <p:cNvSpPr txBox="1"/>
            <p:nvPr/>
          </p:nvSpPr>
          <p:spPr>
            <a:xfrm>
              <a:off x="3942104" y="4458469"/>
              <a:ext cx="489236" cy="307777"/>
            </a:xfrm>
            <a:prstGeom prst="rect">
              <a:avLst/>
            </a:prstGeom>
            <a:noFill/>
          </p:spPr>
          <p:txBody>
            <a:bodyPr wrap="none" rtlCol="0">
              <a:spAutoFit/>
            </a:bodyPr>
            <a:lstStyle/>
            <a:p>
              <a:r>
                <a:rPr lang="en-US" sz="1400" dirty="0">
                  <a:solidFill>
                    <a:schemeClr val="tx2">
                      <a:lumMod val="50000"/>
                    </a:schemeClr>
                  </a:solidFill>
                </a:rPr>
                <a:t>yes</a:t>
              </a:r>
              <a:endParaRPr lang="en-US" sz="1600" dirty="0">
                <a:solidFill>
                  <a:schemeClr val="tx2">
                    <a:lumMod val="50000"/>
                  </a:schemeClr>
                </a:solidFill>
              </a:endParaRPr>
            </a:p>
          </p:txBody>
        </p:sp>
        <p:sp>
          <p:nvSpPr>
            <p:cNvPr id="319" name="Rectangle 318"/>
            <p:cNvSpPr/>
            <p:nvPr/>
          </p:nvSpPr>
          <p:spPr>
            <a:xfrm>
              <a:off x="5724190" y="4473384"/>
              <a:ext cx="489236" cy="307777"/>
            </a:xfrm>
            <a:prstGeom prst="rect">
              <a:avLst/>
            </a:prstGeom>
          </p:spPr>
          <p:txBody>
            <a:bodyPr wrap="none">
              <a:spAutoFit/>
            </a:bodyPr>
            <a:lstStyle/>
            <a:p>
              <a:r>
                <a:rPr lang="en-US" sz="1400" dirty="0">
                  <a:solidFill>
                    <a:schemeClr val="tx2">
                      <a:lumMod val="50000"/>
                    </a:schemeClr>
                  </a:solidFill>
                </a:rPr>
                <a:t>yes</a:t>
              </a:r>
              <a:endParaRPr lang="en-US" sz="1400" dirty="0"/>
            </a:p>
          </p:txBody>
        </p:sp>
        <p:sp>
          <p:nvSpPr>
            <p:cNvPr id="323" name="TextBox 322"/>
            <p:cNvSpPr txBox="1"/>
            <p:nvPr/>
          </p:nvSpPr>
          <p:spPr>
            <a:xfrm>
              <a:off x="5202619" y="4487565"/>
              <a:ext cx="407484" cy="307777"/>
            </a:xfrm>
            <a:prstGeom prst="rect">
              <a:avLst/>
            </a:prstGeom>
            <a:noFill/>
          </p:spPr>
          <p:txBody>
            <a:bodyPr wrap="none" rtlCol="0">
              <a:spAutoFit/>
            </a:bodyPr>
            <a:lstStyle/>
            <a:p>
              <a:r>
                <a:rPr lang="en-US" sz="1400" dirty="0">
                  <a:solidFill>
                    <a:schemeClr val="tx2">
                      <a:lumMod val="50000"/>
                    </a:schemeClr>
                  </a:solidFill>
                </a:rPr>
                <a:t>no</a:t>
              </a:r>
            </a:p>
          </p:txBody>
        </p:sp>
        <p:sp>
          <p:nvSpPr>
            <p:cNvPr id="324" name="TextBox 323"/>
            <p:cNvSpPr txBox="1"/>
            <p:nvPr/>
          </p:nvSpPr>
          <p:spPr>
            <a:xfrm>
              <a:off x="608243" y="2558624"/>
              <a:ext cx="407484" cy="307777"/>
            </a:xfrm>
            <a:prstGeom prst="rect">
              <a:avLst/>
            </a:prstGeom>
            <a:noFill/>
          </p:spPr>
          <p:txBody>
            <a:bodyPr wrap="none" rtlCol="0">
              <a:spAutoFit/>
            </a:bodyPr>
            <a:lstStyle/>
            <a:p>
              <a:r>
                <a:rPr lang="en-US" sz="1400" dirty="0">
                  <a:solidFill>
                    <a:schemeClr val="tx2">
                      <a:lumMod val="50000"/>
                    </a:schemeClr>
                  </a:solidFill>
                </a:rPr>
                <a:t>no</a:t>
              </a:r>
            </a:p>
          </p:txBody>
        </p:sp>
        <p:sp>
          <p:nvSpPr>
            <p:cNvPr id="326" name="Rectangle 325"/>
            <p:cNvSpPr/>
            <p:nvPr/>
          </p:nvSpPr>
          <p:spPr>
            <a:xfrm>
              <a:off x="2460912" y="4458469"/>
              <a:ext cx="407484" cy="307777"/>
            </a:xfrm>
            <a:prstGeom prst="rect">
              <a:avLst/>
            </a:prstGeom>
          </p:spPr>
          <p:txBody>
            <a:bodyPr wrap="none">
              <a:spAutoFit/>
            </a:bodyPr>
            <a:lstStyle/>
            <a:p>
              <a:r>
                <a:rPr lang="en-US" sz="1400" dirty="0">
                  <a:solidFill>
                    <a:schemeClr val="tx2">
                      <a:lumMod val="50000"/>
                    </a:schemeClr>
                  </a:solidFill>
                </a:rPr>
                <a:t>no</a:t>
              </a:r>
              <a:endParaRPr lang="en-US" sz="1400" dirty="0"/>
            </a:p>
          </p:txBody>
        </p:sp>
      </p:grpSp>
      <p:sp>
        <p:nvSpPr>
          <p:cNvPr id="10" name="Rectangle 9"/>
          <p:cNvSpPr/>
          <p:nvPr/>
        </p:nvSpPr>
        <p:spPr>
          <a:xfrm>
            <a:off x="1939858" y="5281464"/>
            <a:ext cx="8548630" cy="307777"/>
          </a:xfrm>
          <a:prstGeom prst="rect">
            <a:avLst/>
          </a:prstGeom>
        </p:spPr>
        <p:txBody>
          <a:bodyPr wrap="square">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q1- Is there any issue with the loop between lines 94 and 97 that might relate to the failure?</a:t>
            </a:r>
          </a:p>
        </p:txBody>
      </p:sp>
      <p:sp>
        <p:nvSpPr>
          <p:cNvPr id="4" name="TextBox 3"/>
          <p:cNvSpPr txBox="1"/>
          <p:nvPr/>
        </p:nvSpPr>
        <p:spPr>
          <a:xfrm>
            <a:off x="6043944" y="1189644"/>
            <a:ext cx="1588897" cy="369332"/>
          </a:xfrm>
          <a:prstGeom prst="rect">
            <a:avLst/>
          </a:prstGeom>
          <a:noFill/>
        </p:spPr>
        <p:txBody>
          <a:bodyPr wrap="none" rtlCol="0">
            <a:spAutoFit/>
          </a:bodyPr>
          <a:lstStyle/>
          <a:p>
            <a:r>
              <a:rPr lang="en-US" dirty="0">
                <a:solidFill>
                  <a:schemeClr val="accent1"/>
                </a:solidFill>
              </a:rPr>
              <a:t>QUESTIONS</a:t>
            </a:r>
          </a:p>
        </p:txBody>
      </p:sp>
      <p:sp>
        <p:nvSpPr>
          <p:cNvPr id="11" name="Arrow: Right 10"/>
          <p:cNvSpPr/>
          <p:nvPr/>
        </p:nvSpPr>
        <p:spPr>
          <a:xfrm>
            <a:off x="7624955" y="1283549"/>
            <a:ext cx="237425" cy="20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986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75F8B0-6C59-428F-B555-3A15F47F3CF9}"/>
              </a:ext>
            </a:extLst>
          </p:cNvPr>
          <p:cNvSpPr>
            <a:spLocks noGrp="1"/>
          </p:cNvSpPr>
          <p:nvPr>
            <p:ph type="title"/>
          </p:nvPr>
        </p:nvSpPr>
        <p:spPr/>
        <p:txBody>
          <a:bodyPr/>
          <a:lstStyle/>
          <a:p>
            <a:r>
              <a:rPr lang="en-US" dirty="0"/>
              <a:t>Datasets produced by two Experiments</a:t>
            </a:r>
          </a:p>
        </p:txBody>
      </p:sp>
      <p:graphicFrame>
        <p:nvGraphicFramePr>
          <p:cNvPr id="4" name="Table 3">
            <a:extLst>
              <a:ext uri="{FF2B5EF4-FFF2-40B4-BE49-F238E27FC236}">
                <a16:creationId xmlns:a16="http://schemas.microsoft.com/office/drawing/2014/main" id="{85821F81-F624-4C2F-99B7-B37907E21101}"/>
              </a:ext>
            </a:extLst>
          </p:cNvPr>
          <p:cNvGraphicFramePr>
            <a:graphicFrameLocks noGrp="1"/>
          </p:cNvGraphicFramePr>
          <p:nvPr>
            <p:extLst>
              <p:ext uri="{D42A27DB-BD31-4B8C-83A1-F6EECF244321}">
                <p14:modId xmlns:p14="http://schemas.microsoft.com/office/powerpoint/2010/main" val="4200002150"/>
              </p:ext>
            </p:extLst>
          </p:nvPr>
        </p:nvGraphicFramePr>
        <p:xfrm>
          <a:off x="779228" y="1049572"/>
          <a:ext cx="10495721" cy="5000463"/>
        </p:xfrm>
        <a:graphic>
          <a:graphicData uri="http://schemas.openxmlformats.org/drawingml/2006/table">
            <a:tbl>
              <a:tblPr firstRow="1" bandRow="1">
                <a:tableStyleId>{5C22544A-7EE6-4342-B048-85BDC9FD1C3A}</a:tableStyleId>
              </a:tblPr>
              <a:tblGrid>
                <a:gridCol w="3661527">
                  <a:extLst>
                    <a:ext uri="{9D8B030D-6E8A-4147-A177-3AD203B41FA5}">
                      <a16:colId xmlns:a16="http://schemas.microsoft.com/office/drawing/2014/main" val="2232593115"/>
                    </a:ext>
                  </a:extLst>
                </a:gridCol>
                <a:gridCol w="3335621">
                  <a:extLst>
                    <a:ext uri="{9D8B030D-6E8A-4147-A177-3AD203B41FA5}">
                      <a16:colId xmlns:a16="http://schemas.microsoft.com/office/drawing/2014/main" val="1702463159"/>
                    </a:ext>
                  </a:extLst>
                </a:gridCol>
                <a:gridCol w="3498573">
                  <a:extLst>
                    <a:ext uri="{9D8B030D-6E8A-4147-A177-3AD203B41FA5}">
                      <a16:colId xmlns:a16="http://schemas.microsoft.com/office/drawing/2014/main" val="2053313483"/>
                    </a:ext>
                  </a:extLst>
                </a:gridCol>
              </a:tblGrid>
              <a:tr h="507976">
                <a:tc>
                  <a:txBody>
                    <a:bodyPr/>
                    <a:lstStyle/>
                    <a:p>
                      <a:endParaRPr lang="en-US" sz="2000" dirty="0"/>
                    </a:p>
                  </a:txBody>
                  <a:tcPr/>
                </a:tc>
                <a:tc>
                  <a:txBody>
                    <a:bodyPr/>
                    <a:lstStyle/>
                    <a:p>
                      <a:pPr algn="ctr"/>
                      <a:r>
                        <a:rPr lang="en-US" sz="2000" dirty="0"/>
                        <a:t>Dataset-1</a:t>
                      </a:r>
                    </a:p>
                  </a:txBody>
                  <a:tcPr/>
                </a:tc>
                <a:tc>
                  <a:txBody>
                    <a:bodyPr/>
                    <a:lstStyle/>
                    <a:p>
                      <a:pPr algn="ctr"/>
                      <a:r>
                        <a:rPr lang="en-US" sz="2000" dirty="0"/>
                        <a:t>Dataset-2</a:t>
                      </a:r>
                    </a:p>
                  </a:txBody>
                  <a:tcPr/>
                </a:tc>
                <a:extLst>
                  <a:ext uri="{0D108BD9-81ED-4DB2-BD59-A6C34878D82A}">
                    <a16:rowId xmlns:a16="http://schemas.microsoft.com/office/drawing/2014/main" val="2447311624"/>
                  </a:ext>
                </a:extLst>
              </a:tr>
              <a:tr h="507976">
                <a:tc>
                  <a:txBody>
                    <a:bodyPr/>
                    <a:lstStyle/>
                    <a:p>
                      <a:r>
                        <a:rPr lang="en-US" sz="2000" dirty="0"/>
                        <a:t>Real bugs from popular open-source projects</a:t>
                      </a:r>
                    </a:p>
                  </a:txBody>
                  <a:tcPr anchor="ctr"/>
                </a:tc>
                <a:tc>
                  <a:txBody>
                    <a:bodyPr/>
                    <a:lstStyle/>
                    <a:p>
                      <a:pPr algn="ctr"/>
                      <a:r>
                        <a:rPr lang="en-US" sz="2000" dirty="0"/>
                        <a:t>10</a:t>
                      </a:r>
                    </a:p>
                    <a:p>
                      <a:pPr algn="ctr"/>
                      <a:r>
                        <a:rPr lang="en-US" sz="1800" dirty="0"/>
                        <a:t>Voldemort, Netflix, </a:t>
                      </a:r>
                      <a:r>
                        <a:rPr lang="en-US" sz="1800" dirty="0" err="1"/>
                        <a:t>MyLyn</a:t>
                      </a:r>
                      <a:r>
                        <a:rPr lang="en-US" sz="1800" dirty="0"/>
                        <a:t>, Apache, Minecraft</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2000" dirty="0"/>
                        <a:t>8</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a:t>Apache Commons, Closure Compiler, </a:t>
                      </a:r>
                      <a:r>
                        <a:rPr lang="en-US" sz="1800" dirty="0" err="1"/>
                        <a:t>JFreeChart</a:t>
                      </a:r>
                      <a:r>
                        <a:rPr lang="en-US" sz="1800" dirty="0"/>
                        <a:t>, and </a:t>
                      </a:r>
                      <a:r>
                        <a:rPr lang="en-US" sz="1800" dirty="0" err="1"/>
                        <a:t>Joda</a:t>
                      </a:r>
                      <a:r>
                        <a:rPr lang="en-US" sz="1800" dirty="0"/>
                        <a:t> Time</a:t>
                      </a:r>
                    </a:p>
                  </a:txBody>
                  <a:tcPr anchor="ctr"/>
                </a:tc>
                <a:extLst>
                  <a:ext uri="{0D108BD9-81ED-4DB2-BD59-A6C34878D82A}">
                    <a16:rowId xmlns:a16="http://schemas.microsoft.com/office/drawing/2014/main" val="2339522464"/>
                  </a:ext>
                </a:extLst>
              </a:tr>
              <a:tr h="570751">
                <a:tc>
                  <a:txBody>
                    <a:bodyPr/>
                    <a:lstStyle/>
                    <a:p>
                      <a:r>
                        <a:rPr lang="en-US" sz="2000" dirty="0"/>
                        <a:t>Template questions</a:t>
                      </a:r>
                    </a:p>
                  </a:txBody>
                  <a:tcPr anchor="ctr"/>
                </a:tc>
                <a:tc>
                  <a:txBody>
                    <a:bodyPr/>
                    <a:lstStyle/>
                    <a:p>
                      <a:pPr algn="ctr"/>
                      <a:r>
                        <a:rPr lang="en-US" sz="2000" dirty="0"/>
                        <a:t>8</a:t>
                      </a:r>
                    </a:p>
                  </a:txBody>
                  <a:tcPr anchor="ctr"/>
                </a:tc>
                <a:tc>
                  <a:txBody>
                    <a:bodyPr/>
                    <a:lstStyle/>
                    <a:p>
                      <a:pPr algn="ctr"/>
                      <a:r>
                        <a:rPr lang="en-US" sz="2000" dirty="0"/>
                        <a:t>4</a:t>
                      </a:r>
                    </a:p>
                  </a:txBody>
                  <a:tcPr anchor="ctr"/>
                </a:tc>
                <a:extLst>
                  <a:ext uri="{0D108BD9-81ED-4DB2-BD59-A6C34878D82A}">
                    <a16:rowId xmlns:a16="http://schemas.microsoft.com/office/drawing/2014/main" val="1434222617"/>
                  </a:ext>
                </a:extLst>
              </a:tr>
              <a:tr h="731520">
                <a:tc>
                  <a:txBody>
                    <a:bodyPr/>
                    <a:lstStyle/>
                    <a:p>
                      <a:r>
                        <a:rPr lang="en-US" sz="2000" dirty="0"/>
                        <a:t>Questions per programmer</a:t>
                      </a:r>
                    </a:p>
                  </a:txBody>
                  <a:tcPr anchor="ctr"/>
                </a:tc>
                <a:tc>
                  <a:txBody>
                    <a:bodyPr/>
                    <a:lstStyle/>
                    <a:p>
                      <a:pPr algn="ctr"/>
                      <a:r>
                        <a:rPr lang="en-US" sz="2000" dirty="0"/>
                        <a:t>10</a:t>
                      </a:r>
                    </a:p>
                  </a:txBody>
                  <a:tcPr anchor="ctr"/>
                </a:tc>
                <a:tc>
                  <a:txBody>
                    <a:bodyPr/>
                    <a:lstStyle/>
                    <a:p>
                      <a:pPr algn="ctr"/>
                      <a:r>
                        <a:rPr lang="en-US" sz="2000" dirty="0"/>
                        <a:t>3</a:t>
                      </a:r>
                    </a:p>
                  </a:txBody>
                  <a:tcPr anchor="ctr"/>
                </a:tc>
                <a:extLst>
                  <a:ext uri="{0D108BD9-81ED-4DB2-BD59-A6C34878D82A}">
                    <a16:rowId xmlns:a16="http://schemas.microsoft.com/office/drawing/2014/main" val="2077332203"/>
                  </a:ext>
                </a:extLst>
              </a:tr>
              <a:tr h="492981">
                <a:tc>
                  <a:txBody>
                    <a:bodyPr/>
                    <a:lstStyle/>
                    <a:p>
                      <a:r>
                        <a:rPr lang="en-US" sz="2000" dirty="0"/>
                        <a:t>Answers per question</a:t>
                      </a:r>
                    </a:p>
                  </a:txBody>
                  <a:tcPr anchor="ctr"/>
                </a:tc>
                <a:tc>
                  <a:txBody>
                    <a:bodyPr/>
                    <a:lstStyle/>
                    <a:p>
                      <a:pPr algn="ctr"/>
                      <a:r>
                        <a:rPr lang="en-US" sz="2000" dirty="0"/>
                        <a:t>10</a:t>
                      </a:r>
                    </a:p>
                  </a:txBody>
                  <a:tcPr anchor="ctr"/>
                </a:tc>
                <a:tc>
                  <a:txBody>
                    <a:bodyPr/>
                    <a:lstStyle/>
                    <a:p>
                      <a:pPr algn="ctr"/>
                      <a:r>
                        <a:rPr lang="en-US" sz="2000" dirty="0"/>
                        <a:t>20</a:t>
                      </a:r>
                    </a:p>
                  </a:txBody>
                  <a:tcPr anchor="ctr"/>
                </a:tc>
                <a:extLst>
                  <a:ext uri="{0D108BD9-81ED-4DB2-BD59-A6C34878D82A}">
                    <a16:rowId xmlns:a16="http://schemas.microsoft.com/office/drawing/2014/main" val="174559811"/>
                  </a:ext>
                </a:extLst>
              </a:tr>
              <a:tr h="540689">
                <a:tc>
                  <a:txBody>
                    <a:bodyPr/>
                    <a:lstStyle/>
                    <a:p>
                      <a:r>
                        <a:rPr lang="en-US" sz="2000" dirty="0"/>
                        <a:t>Programmers qualified</a:t>
                      </a:r>
                    </a:p>
                  </a:txBody>
                  <a:tcPr anchor="ctr"/>
                </a:tc>
                <a:tc>
                  <a:txBody>
                    <a:bodyPr/>
                    <a:lstStyle/>
                    <a:p>
                      <a:pPr algn="ctr"/>
                      <a:r>
                        <a:rPr lang="en-US" sz="2000" b="1" dirty="0"/>
                        <a:t>777</a:t>
                      </a:r>
                    </a:p>
                  </a:txBody>
                  <a:tcPr anchor="ctr"/>
                </a:tc>
                <a:tc>
                  <a:txBody>
                    <a:bodyPr/>
                    <a:lstStyle/>
                    <a:p>
                      <a:pPr algn="ctr"/>
                      <a:r>
                        <a:rPr lang="en-US" sz="2000" b="1" dirty="0"/>
                        <a:t>654</a:t>
                      </a:r>
                    </a:p>
                  </a:txBody>
                  <a:tcPr anchor="ctr"/>
                </a:tc>
                <a:extLst>
                  <a:ext uri="{0D108BD9-81ED-4DB2-BD59-A6C34878D82A}">
                    <a16:rowId xmlns:a16="http://schemas.microsoft.com/office/drawing/2014/main" val="3795693530"/>
                  </a:ext>
                </a:extLst>
              </a:tr>
              <a:tr h="429370">
                <a:tc>
                  <a:txBody>
                    <a:bodyPr/>
                    <a:lstStyle/>
                    <a:p>
                      <a:r>
                        <a:rPr lang="en-US" sz="2000" dirty="0"/>
                        <a:t>Qualification test</a:t>
                      </a:r>
                    </a:p>
                  </a:txBody>
                  <a:tcPr anchor="ctr"/>
                </a:tc>
                <a:tc>
                  <a:txBody>
                    <a:bodyPr/>
                    <a:lstStyle/>
                    <a:p>
                      <a:pPr algn="ctr"/>
                      <a:r>
                        <a:rPr lang="en-US" sz="2000" dirty="0"/>
                        <a:t>4</a:t>
                      </a:r>
                    </a:p>
                  </a:txBody>
                  <a:tcPr anchor="ctr"/>
                </a:tc>
                <a:tc>
                  <a:txBody>
                    <a:bodyPr/>
                    <a:lstStyle/>
                    <a:p>
                      <a:pPr algn="ctr"/>
                      <a:r>
                        <a:rPr lang="en-US" sz="2000" dirty="0"/>
                        <a:t>5</a:t>
                      </a:r>
                    </a:p>
                  </a:txBody>
                  <a:tcPr anchor="ctr"/>
                </a:tc>
                <a:extLst>
                  <a:ext uri="{0D108BD9-81ED-4DB2-BD59-A6C34878D82A}">
                    <a16:rowId xmlns:a16="http://schemas.microsoft.com/office/drawing/2014/main" val="3772037320"/>
                  </a:ext>
                </a:extLst>
              </a:tr>
              <a:tr h="507976">
                <a:tc>
                  <a:txBody>
                    <a:bodyPr/>
                    <a:lstStyle/>
                    <a:p>
                      <a:r>
                        <a:rPr lang="en-US" sz="2000" dirty="0"/>
                        <a:t>Answers produced</a:t>
                      </a:r>
                    </a:p>
                  </a:txBody>
                  <a:tcPr anchor="ctr"/>
                </a:tc>
                <a:tc>
                  <a:txBody>
                    <a:bodyPr/>
                    <a:lstStyle/>
                    <a:p>
                      <a:pPr algn="ctr"/>
                      <a:r>
                        <a:rPr lang="en-US" sz="2000" b="1" dirty="0"/>
                        <a:t>5708</a:t>
                      </a:r>
                    </a:p>
                  </a:txBody>
                  <a:tcPr anchor="ctr"/>
                </a:tc>
                <a:tc>
                  <a:txBody>
                    <a:bodyPr/>
                    <a:lstStyle/>
                    <a:p>
                      <a:pPr algn="ctr"/>
                      <a:r>
                        <a:rPr lang="en-US" sz="2000" b="1" dirty="0"/>
                        <a:t>2580</a:t>
                      </a:r>
                    </a:p>
                  </a:txBody>
                  <a:tcPr anchor="ctr"/>
                </a:tc>
                <a:extLst>
                  <a:ext uri="{0D108BD9-81ED-4DB2-BD59-A6C34878D82A}">
                    <a16:rowId xmlns:a16="http://schemas.microsoft.com/office/drawing/2014/main" val="1069995348"/>
                  </a:ext>
                </a:extLst>
              </a:tr>
            </a:tbl>
          </a:graphicData>
        </a:graphic>
      </p:graphicFrame>
      <p:sp>
        <p:nvSpPr>
          <p:cNvPr id="5" name="TextBox 4">
            <a:extLst>
              <a:ext uri="{FF2B5EF4-FFF2-40B4-BE49-F238E27FC236}">
                <a16:creationId xmlns:a16="http://schemas.microsoft.com/office/drawing/2014/main" id="{F79ED9B3-0623-4DA1-A9CF-E2C08DD46A24}"/>
              </a:ext>
            </a:extLst>
          </p:cNvPr>
          <p:cNvSpPr txBox="1"/>
          <p:nvPr/>
        </p:nvSpPr>
        <p:spPr bwMode="gray">
          <a:xfrm>
            <a:off x="2072354" y="6215100"/>
            <a:ext cx="8190713" cy="369332"/>
          </a:xfrm>
          <a:prstGeom prst="rect">
            <a:avLst/>
          </a:prstGeom>
          <a:noFill/>
        </p:spPr>
        <p:txBody>
          <a:bodyPr wrap="square">
            <a:spAutoFit/>
          </a:bodyPr>
          <a:lstStyle/>
          <a:p>
            <a:r>
              <a:rPr lang="en-US" b="1" dirty="0"/>
              <a:t>~1500 programmers who produced more than 8000 answers</a:t>
            </a:r>
          </a:p>
        </p:txBody>
      </p:sp>
    </p:spTree>
    <p:extLst>
      <p:ext uri="{BB962C8B-B14F-4D97-AF65-F5344CB8AC3E}">
        <p14:creationId xmlns:p14="http://schemas.microsoft.com/office/powerpoint/2010/main" val="20673576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E9012CD-B8D1-4ED0-B204-49C2967B0EB3}"/>
              </a:ext>
            </a:extLst>
          </p:cNvPr>
          <p:cNvSpPr>
            <a:spLocks noGrp="1"/>
          </p:cNvSpPr>
          <p:nvPr>
            <p:ph type="body" sz="quarter" idx="11"/>
          </p:nvPr>
        </p:nvSpPr>
        <p:spPr/>
        <p:txBody>
          <a:bodyPr/>
          <a:lstStyle/>
          <a:p>
            <a:endParaRPr lang="en-US" dirty="0"/>
          </a:p>
        </p:txBody>
      </p:sp>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78367" y="4805681"/>
            <a:ext cx="11228919" cy="808459"/>
          </a:xfrm>
        </p:spPr>
        <p:txBody>
          <a:bodyPr/>
          <a:lstStyle/>
          <a:p>
            <a:r>
              <a:rPr lang="en-US" sz="3600" dirty="0"/>
              <a:t>Finding predictive factors is a difficult problem</a:t>
            </a:r>
          </a:p>
        </p:txBody>
      </p:sp>
      <p:pic>
        <p:nvPicPr>
          <p:cNvPr id="2" name="Picture 1">
            <a:extLst>
              <a:ext uri="{FF2B5EF4-FFF2-40B4-BE49-F238E27FC236}">
                <a16:creationId xmlns:a16="http://schemas.microsoft.com/office/drawing/2014/main" id="{48C6C497-C428-4340-85EB-1B9A2920031F}"/>
              </a:ext>
            </a:extLst>
          </p:cNvPr>
          <p:cNvPicPr>
            <a:picLocks noChangeAspect="1"/>
          </p:cNvPicPr>
          <p:nvPr/>
        </p:nvPicPr>
        <p:blipFill>
          <a:blip r:embed="rId2"/>
          <a:stretch>
            <a:fillRect/>
          </a:stretch>
        </p:blipFill>
        <p:spPr>
          <a:xfrm>
            <a:off x="6018218" y="1858484"/>
            <a:ext cx="2665984" cy="1499616"/>
          </a:xfrm>
          <a:prstGeom prst="rect">
            <a:avLst/>
          </a:prstGeom>
        </p:spPr>
      </p:pic>
      <p:pic>
        <p:nvPicPr>
          <p:cNvPr id="4" name="Picture 3">
            <a:extLst>
              <a:ext uri="{FF2B5EF4-FFF2-40B4-BE49-F238E27FC236}">
                <a16:creationId xmlns:a16="http://schemas.microsoft.com/office/drawing/2014/main" id="{ACF21748-D59F-4D64-AC6D-C602B115315A}"/>
              </a:ext>
            </a:extLst>
          </p:cNvPr>
          <p:cNvPicPr>
            <a:picLocks noChangeAspect="1"/>
          </p:cNvPicPr>
          <p:nvPr/>
        </p:nvPicPr>
        <p:blipFill>
          <a:blip r:embed="rId3"/>
          <a:stretch>
            <a:fillRect/>
          </a:stretch>
        </p:blipFill>
        <p:spPr>
          <a:xfrm>
            <a:off x="402079" y="1858484"/>
            <a:ext cx="2665984" cy="1499616"/>
          </a:xfrm>
          <a:prstGeom prst="rect">
            <a:avLst/>
          </a:prstGeom>
        </p:spPr>
      </p:pic>
      <p:pic>
        <p:nvPicPr>
          <p:cNvPr id="5" name="Picture 4">
            <a:extLst>
              <a:ext uri="{FF2B5EF4-FFF2-40B4-BE49-F238E27FC236}">
                <a16:creationId xmlns:a16="http://schemas.microsoft.com/office/drawing/2014/main" id="{01C3C304-A3F1-438E-B229-4A5F5C2C4F8E}"/>
              </a:ext>
            </a:extLst>
          </p:cNvPr>
          <p:cNvPicPr>
            <a:picLocks noChangeAspect="1"/>
          </p:cNvPicPr>
          <p:nvPr/>
        </p:nvPicPr>
        <p:blipFill>
          <a:blip r:embed="rId4"/>
          <a:stretch>
            <a:fillRect/>
          </a:stretch>
        </p:blipFill>
        <p:spPr>
          <a:xfrm>
            <a:off x="3210149" y="1858484"/>
            <a:ext cx="2665983" cy="1499616"/>
          </a:xfrm>
          <a:prstGeom prst="rect">
            <a:avLst/>
          </a:prstGeom>
        </p:spPr>
      </p:pic>
      <p:pic>
        <p:nvPicPr>
          <p:cNvPr id="7" name="Picture 6">
            <a:extLst>
              <a:ext uri="{FF2B5EF4-FFF2-40B4-BE49-F238E27FC236}">
                <a16:creationId xmlns:a16="http://schemas.microsoft.com/office/drawing/2014/main" id="{2A24618B-8B97-460A-8DDA-A0CF1EA7A75F}"/>
              </a:ext>
            </a:extLst>
          </p:cNvPr>
          <p:cNvPicPr>
            <a:picLocks noChangeAspect="1"/>
          </p:cNvPicPr>
          <p:nvPr/>
        </p:nvPicPr>
        <p:blipFill>
          <a:blip r:embed="rId5"/>
          <a:stretch>
            <a:fillRect/>
          </a:stretch>
        </p:blipFill>
        <p:spPr>
          <a:xfrm>
            <a:off x="8826288" y="1857994"/>
            <a:ext cx="2667726" cy="1500596"/>
          </a:xfrm>
          <a:prstGeom prst="rect">
            <a:avLst/>
          </a:prstGeom>
        </p:spPr>
      </p:pic>
    </p:spTree>
    <p:extLst>
      <p:ext uri="{BB962C8B-B14F-4D97-AF65-F5344CB8AC3E}">
        <p14:creationId xmlns:p14="http://schemas.microsoft.com/office/powerpoint/2010/main" val="2330684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F5833D-921F-4A3C-9054-3865907A4BCF}"/>
              </a:ext>
            </a:extLst>
          </p:cNvPr>
          <p:cNvSpPr>
            <a:spLocks noGrp="1"/>
          </p:cNvSpPr>
          <p:nvPr>
            <p:ph type="title"/>
          </p:nvPr>
        </p:nvSpPr>
        <p:spPr/>
        <p:txBody>
          <a:bodyPr/>
          <a:lstStyle/>
          <a:p>
            <a:r>
              <a:rPr lang="en-US" dirty="0"/>
              <a:t>Correlation analysis</a:t>
            </a:r>
          </a:p>
        </p:txBody>
      </p:sp>
      <p:sp>
        <p:nvSpPr>
          <p:cNvPr id="8" name="TextBox 7">
            <a:extLst>
              <a:ext uri="{FF2B5EF4-FFF2-40B4-BE49-F238E27FC236}">
                <a16:creationId xmlns:a16="http://schemas.microsoft.com/office/drawing/2014/main" id="{329F886D-C0A7-4FC5-8433-69389CFF2F4E}"/>
              </a:ext>
            </a:extLst>
          </p:cNvPr>
          <p:cNvSpPr txBox="1"/>
          <p:nvPr/>
        </p:nvSpPr>
        <p:spPr bwMode="gray">
          <a:xfrm>
            <a:off x="478369" y="5072282"/>
            <a:ext cx="2432032" cy="1274821"/>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Strength of correlations:</a:t>
            </a:r>
          </a:p>
          <a:p>
            <a:pPr lvl="1">
              <a:spcBef>
                <a:spcPts val="300"/>
              </a:spcBef>
              <a:spcAft>
                <a:spcPts val="300"/>
              </a:spcAft>
              <a:buClr>
                <a:schemeClr val="accent1"/>
              </a:buClr>
              <a:buSzPct val="90000"/>
            </a:pPr>
            <a:r>
              <a:rPr lang="en-US" dirty="0"/>
              <a:t>Red – strong</a:t>
            </a:r>
          </a:p>
          <a:p>
            <a:pPr lvl="1">
              <a:spcBef>
                <a:spcPts val="300"/>
              </a:spcBef>
              <a:spcAft>
                <a:spcPts val="300"/>
              </a:spcAft>
              <a:buClr>
                <a:schemeClr val="accent1"/>
              </a:buClr>
              <a:buSzPct val="90000"/>
            </a:pPr>
            <a:r>
              <a:rPr lang="en-US" dirty="0"/>
              <a:t>Yellow – medium</a:t>
            </a:r>
          </a:p>
          <a:p>
            <a:pPr lvl="1">
              <a:spcBef>
                <a:spcPts val="300"/>
              </a:spcBef>
              <a:spcAft>
                <a:spcPts val="300"/>
              </a:spcAft>
              <a:buClr>
                <a:schemeClr val="accent1"/>
              </a:buClr>
              <a:buSzPct val="90000"/>
            </a:pPr>
            <a:r>
              <a:rPr lang="en-US" dirty="0"/>
              <a:t>Blue – weak</a:t>
            </a:r>
          </a:p>
          <a:p>
            <a:pPr lvl="1">
              <a:spcBef>
                <a:spcPts val="300"/>
              </a:spcBef>
              <a:spcAft>
                <a:spcPts val="300"/>
              </a:spcAft>
              <a:buClr>
                <a:schemeClr val="accent1"/>
              </a:buClr>
              <a:buSzPct val="90000"/>
            </a:pPr>
            <a:r>
              <a:rPr lang="en-US" dirty="0"/>
              <a:t>ns – not significant</a:t>
            </a:r>
          </a:p>
        </p:txBody>
      </p:sp>
      <p:graphicFrame>
        <p:nvGraphicFramePr>
          <p:cNvPr id="4" name="Table 3">
            <a:extLst>
              <a:ext uri="{FF2B5EF4-FFF2-40B4-BE49-F238E27FC236}">
                <a16:creationId xmlns:a16="http://schemas.microsoft.com/office/drawing/2014/main" id="{07121980-E2F3-4B02-8816-AC3135FB8026}"/>
              </a:ext>
            </a:extLst>
          </p:cNvPr>
          <p:cNvGraphicFramePr>
            <a:graphicFrameLocks noGrp="1"/>
          </p:cNvGraphicFramePr>
          <p:nvPr>
            <p:extLst>
              <p:ext uri="{D42A27DB-BD31-4B8C-83A1-F6EECF244321}">
                <p14:modId xmlns:p14="http://schemas.microsoft.com/office/powerpoint/2010/main" val="3000332582"/>
              </p:ext>
            </p:extLst>
          </p:nvPr>
        </p:nvGraphicFramePr>
        <p:xfrm>
          <a:off x="478369" y="1029500"/>
          <a:ext cx="11217761" cy="3850495"/>
        </p:xfrm>
        <a:graphic>
          <a:graphicData uri="http://schemas.openxmlformats.org/drawingml/2006/table">
            <a:tbl>
              <a:tblPr/>
              <a:tblGrid>
                <a:gridCol w="2210315">
                  <a:extLst>
                    <a:ext uri="{9D8B030D-6E8A-4147-A177-3AD203B41FA5}">
                      <a16:colId xmlns:a16="http://schemas.microsoft.com/office/drawing/2014/main" val="3973589681"/>
                    </a:ext>
                  </a:extLst>
                </a:gridCol>
                <a:gridCol w="797707">
                  <a:extLst>
                    <a:ext uri="{9D8B030D-6E8A-4147-A177-3AD203B41FA5}">
                      <a16:colId xmlns:a16="http://schemas.microsoft.com/office/drawing/2014/main" val="1773710580"/>
                    </a:ext>
                  </a:extLst>
                </a:gridCol>
                <a:gridCol w="1043938">
                  <a:extLst>
                    <a:ext uri="{9D8B030D-6E8A-4147-A177-3AD203B41FA5}">
                      <a16:colId xmlns:a16="http://schemas.microsoft.com/office/drawing/2014/main" val="2957581295"/>
                    </a:ext>
                  </a:extLst>
                </a:gridCol>
                <a:gridCol w="792298">
                  <a:extLst>
                    <a:ext uri="{9D8B030D-6E8A-4147-A177-3AD203B41FA5}">
                      <a16:colId xmlns:a16="http://schemas.microsoft.com/office/drawing/2014/main" val="1454115835"/>
                    </a:ext>
                  </a:extLst>
                </a:gridCol>
                <a:gridCol w="1119116">
                  <a:extLst>
                    <a:ext uri="{9D8B030D-6E8A-4147-A177-3AD203B41FA5}">
                      <a16:colId xmlns:a16="http://schemas.microsoft.com/office/drawing/2014/main" val="1057208396"/>
                    </a:ext>
                  </a:extLst>
                </a:gridCol>
                <a:gridCol w="682388">
                  <a:extLst>
                    <a:ext uri="{9D8B030D-6E8A-4147-A177-3AD203B41FA5}">
                      <a16:colId xmlns:a16="http://schemas.microsoft.com/office/drawing/2014/main" val="43029165"/>
                    </a:ext>
                  </a:extLst>
                </a:gridCol>
                <a:gridCol w="968991">
                  <a:extLst>
                    <a:ext uri="{9D8B030D-6E8A-4147-A177-3AD203B41FA5}">
                      <a16:colId xmlns:a16="http://schemas.microsoft.com/office/drawing/2014/main" val="2586555098"/>
                    </a:ext>
                  </a:extLst>
                </a:gridCol>
                <a:gridCol w="794412">
                  <a:extLst>
                    <a:ext uri="{9D8B030D-6E8A-4147-A177-3AD203B41FA5}">
                      <a16:colId xmlns:a16="http://schemas.microsoft.com/office/drawing/2014/main" val="4180197632"/>
                    </a:ext>
                  </a:extLst>
                </a:gridCol>
                <a:gridCol w="930659">
                  <a:extLst>
                    <a:ext uri="{9D8B030D-6E8A-4147-A177-3AD203B41FA5}">
                      <a16:colId xmlns:a16="http://schemas.microsoft.com/office/drawing/2014/main" val="3149544592"/>
                    </a:ext>
                  </a:extLst>
                </a:gridCol>
                <a:gridCol w="868004">
                  <a:extLst>
                    <a:ext uri="{9D8B030D-6E8A-4147-A177-3AD203B41FA5}">
                      <a16:colId xmlns:a16="http://schemas.microsoft.com/office/drawing/2014/main" val="3641957423"/>
                    </a:ext>
                  </a:extLst>
                </a:gridCol>
                <a:gridCol w="1009933">
                  <a:extLst>
                    <a:ext uri="{9D8B030D-6E8A-4147-A177-3AD203B41FA5}">
                      <a16:colId xmlns:a16="http://schemas.microsoft.com/office/drawing/2014/main" val="865622845"/>
                    </a:ext>
                  </a:extLst>
                </a:gridCol>
              </a:tblGrid>
              <a:tr h="734887">
                <a:tc>
                  <a:txBody>
                    <a:bodyPr/>
                    <a:lstStyle/>
                    <a:p>
                      <a:pPr algn="ctr" fontAlgn="ctr"/>
                      <a:r>
                        <a:rPr lang="en-US" sz="1600" b="1" i="0" u="none" strike="noStrike" dirty="0">
                          <a:solidFill>
                            <a:srgbClr val="FFFFFF"/>
                          </a:solidFill>
                          <a:effectLst/>
                          <a:latin typeface="Calibri" panose="020F0502020204030204" pitchFamily="34" charset="0"/>
                        </a:rPr>
                        <a:t>Spearman Correlations</a:t>
                      </a:r>
                    </a:p>
                  </a:txBody>
                  <a:tcPr marL="5621" marR="5621" marT="5621" marB="9144"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Answer duration</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a:solidFill>
                            <a:srgbClr val="FFFFFF"/>
                          </a:solidFill>
                          <a:effectLst/>
                          <a:latin typeface="Calibri" panose="020F0502020204030204" pitchFamily="34" charset="0"/>
                        </a:rPr>
                        <a:t>Answer </a:t>
                      </a:r>
                      <a:r>
                        <a:rPr lang="en-US" sz="1600" b="1" i="0" u="none" strike="noStrike" dirty="0">
                          <a:solidFill>
                            <a:srgbClr val="FFFFFF"/>
                          </a:solidFill>
                          <a:effectLst/>
                          <a:latin typeface="Calibri" panose="020F0502020204030204" pitchFamily="34" charset="0"/>
                        </a:rPr>
                        <a:t>confidence</a:t>
                      </a:r>
                    </a:p>
                  </a:txBody>
                  <a:tcPr marL="5621" marR="5621" marT="5621" marB="9144"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a:solidFill>
                            <a:srgbClr val="FFFFFF"/>
                          </a:solidFill>
                          <a:effectLst/>
                          <a:latin typeface="Calibri" panose="020F0502020204030204" pitchFamily="34" charset="0"/>
                        </a:rPr>
                        <a:t>Answer </a:t>
                      </a:r>
                      <a:r>
                        <a:rPr lang="en-US" sz="1600" b="1" i="0" u="none" strike="noStrike" dirty="0">
                          <a:solidFill>
                            <a:srgbClr val="FFFFFF"/>
                          </a:solidFill>
                          <a:effectLst/>
                          <a:latin typeface="Calibri" panose="020F0502020204030204" pitchFamily="34" charset="0"/>
                        </a:rPr>
                        <a:t>difficulty</a:t>
                      </a:r>
                    </a:p>
                  </a:txBody>
                  <a:tcPr marL="5621" marR="5621" marT="5621" marB="9144"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Answer explanation size</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Worker age</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Worker years of experience</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Worker score</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a:solidFill>
                            <a:srgbClr val="FFFFFF"/>
                          </a:solidFill>
                          <a:effectLst/>
                          <a:latin typeface="Calibri" panose="020F0502020204030204" pitchFamily="34" charset="0"/>
                        </a:rPr>
                        <a:t>Worker profession</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a:solidFill>
                            <a:srgbClr val="FFFFFF"/>
                          </a:solidFill>
                          <a:effectLst/>
                          <a:latin typeface="Calibri" panose="020F0502020204030204" pitchFamily="34" charset="0"/>
                        </a:rPr>
                        <a:t>Code </a:t>
                      </a:r>
                      <a:br>
                        <a:rPr lang="en-US" sz="1600" b="1" i="0" u="none" strike="noStrike">
                          <a:solidFill>
                            <a:srgbClr val="FFFFFF"/>
                          </a:solidFill>
                          <a:effectLst/>
                          <a:latin typeface="Calibri" panose="020F0502020204030204" pitchFamily="34" charset="0"/>
                        </a:rPr>
                      </a:br>
                      <a:r>
                        <a:rPr lang="en-US" sz="1600" b="1" i="0" u="none" strike="noStrike">
                          <a:solidFill>
                            <a:srgbClr val="FFFFFF"/>
                          </a:solidFill>
                          <a:effectLst/>
                          <a:latin typeface="Calibri" panose="020F0502020204030204" pitchFamily="34" charset="0"/>
                        </a:rPr>
                        <a:t>LOC</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600" b="1" i="0" u="none" strike="noStrike" dirty="0">
                          <a:solidFill>
                            <a:srgbClr val="FFFFFF"/>
                          </a:solidFill>
                          <a:effectLst/>
                          <a:latin typeface="Calibri" panose="020F0502020204030204" pitchFamily="34" charset="0"/>
                        </a:rPr>
                        <a:t>Code complexity</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254468482"/>
                  </a:ext>
                </a:extLst>
              </a:tr>
              <a:tr h="242179">
                <a:tc>
                  <a:txBody>
                    <a:bodyPr/>
                    <a:lstStyle/>
                    <a:p>
                      <a:pPr algn="ctr" fontAlgn="ctr"/>
                      <a:r>
                        <a:rPr lang="en-US" sz="1600" b="1" i="0" u="none" strike="noStrike">
                          <a:solidFill>
                            <a:srgbClr val="FFFFFF"/>
                          </a:solidFill>
                          <a:effectLst/>
                          <a:latin typeface="Calibri" panose="020F0502020204030204" pitchFamily="34" charset="0"/>
                        </a:rPr>
                        <a:t>Answer duration</a:t>
                      </a:r>
                      <a:endParaRPr lang="en-US" sz="1600" b="1" i="0" u="none" strike="noStrike" dirty="0">
                        <a:solidFill>
                          <a:srgbClr val="FFFFFF"/>
                        </a:solidFill>
                        <a:effectLst/>
                        <a:latin typeface="Calibri" panose="020F0502020204030204" pitchFamily="34" charset="0"/>
                      </a:endParaRP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-0.09</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0.12</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0.45</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0.18</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0.15</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0.07</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0.07</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0.07</a:t>
                      </a:r>
                    </a:p>
                  </a:txBody>
                  <a:tcPr marL="5621" marR="5621" marT="5621" marB="9144"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275789021"/>
                  </a:ext>
                </a:extLst>
              </a:tr>
              <a:tr h="242179">
                <a:tc>
                  <a:txBody>
                    <a:bodyPr/>
                    <a:lstStyle/>
                    <a:p>
                      <a:pPr algn="ctr" fontAlgn="ctr"/>
                      <a:r>
                        <a:rPr lang="en-US" sz="1600" b="1" i="0" u="none" strike="noStrike">
                          <a:solidFill>
                            <a:srgbClr val="FFFFFF"/>
                          </a:solidFill>
                          <a:effectLst/>
                          <a:latin typeface="Calibri" panose="020F0502020204030204" pitchFamily="34" charset="0"/>
                        </a:rPr>
                        <a:t>Answer </a:t>
                      </a:r>
                      <a:r>
                        <a:rPr lang="en-US" sz="1600" b="1" i="0" u="none" strike="noStrike" dirty="0">
                          <a:solidFill>
                            <a:srgbClr val="FFFFFF"/>
                          </a:solidFill>
                          <a:effectLst/>
                          <a:latin typeface="Calibri" panose="020F0502020204030204" pitchFamily="34" charset="0"/>
                        </a:rPr>
                        <a:t>confidence</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-0.09</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-0.57</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0.09</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0.05</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0.22</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0.04</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804961113"/>
                  </a:ext>
                </a:extLst>
              </a:tr>
              <a:tr h="242179">
                <a:tc>
                  <a:txBody>
                    <a:bodyPr/>
                    <a:lstStyle/>
                    <a:p>
                      <a:pPr algn="ctr" fontAlgn="ctr"/>
                      <a:r>
                        <a:rPr lang="en-US" sz="1600" b="1" i="0" u="none" strike="noStrike">
                          <a:solidFill>
                            <a:srgbClr val="FFFFFF"/>
                          </a:solidFill>
                          <a:effectLst/>
                          <a:latin typeface="Calibri" panose="020F0502020204030204" pitchFamily="34" charset="0"/>
                        </a:rPr>
                        <a:t>Answer </a:t>
                      </a:r>
                      <a:r>
                        <a:rPr lang="en-US" sz="1600" b="1" i="0" u="none" strike="noStrike" dirty="0">
                          <a:solidFill>
                            <a:srgbClr val="FFFFFF"/>
                          </a:solidFill>
                          <a:effectLst/>
                          <a:latin typeface="Calibri" panose="020F0502020204030204" pitchFamily="34" charset="0"/>
                        </a:rPr>
                        <a:t>difficulty</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0.12</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-0.57</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B9B"/>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-0.13</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-0.25</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-0.09</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-0.09</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0.07</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0.04</a:t>
                      </a:r>
                    </a:p>
                  </a:txBody>
                  <a:tcPr marL="5621" marR="5621" marT="5621" marB="9144"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2478803587"/>
                  </a:ext>
                </a:extLst>
              </a:tr>
              <a:tr h="250530">
                <a:tc>
                  <a:txBody>
                    <a:bodyPr/>
                    <a:lstStyle/>
                    <a:p>
                      <a:pPr algn="ctr" fontAlgn="ctr"/>
                      <a:r>
                        <a:rPr lang="en-US" sz="1600" b="1" i="0" u="none" strike="noStrike">
                          <a:solidFill>
                            <a:srgbClr val="FFFFFF"/>
                          </a:solidFill>
                          <a:effectLst/>
                          <a:latin typeface="Calibri" panose="020F0502020204030204" pitchFamily="34" charset="0"/>
                        </a:rPr>
                        <a:t>Answer explanation </a:t>
                      </a:r>
                      <a:r>
                        <a:rPr lang="en-US" sz="1600" b="1" i="0" u="none" strike="noStrike" dirty="0">
                          <a:solidFill>
                            <a:srgbClr val="FFFFFF"/>
                          </a:solidFill>
                          <a:effectLst/>
                          <a:latin typeface="Calibri" panose="020F0502020204030204" pitchFamily="34" charset="0"/>
                        </a:rPr>
                        <a:t>size</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0.45</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1800" b="0" i="0" u="none" strike="noStrike">
                          <a:solidFill>
                            <a:srgbClr val="000000"/>
                          </a:solidFill>
                          <a:effectLst/>
                          <a:latin typeface="Calibri" panose="020F0502020204030204" pitchFamily="34" charset="0"/>
                        </a:rPr>
                        <a:t>0.09</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-0.13</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0.11</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0.23</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0.08</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0.08</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0.04</a:t>
                      </a:r>
                    </a:p>
                  </a:txBody>
                  <a:tcPr marL="5621" marR="5621" marT="5621" marB="9144"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2631694290"/>
                  </a:ext>
                </a:extLst>
              </a:tr>
              <a:tr h="242179">
                <a:tc>
                  <a:txBody>
                    <a:bodyPr/>
                    <a:lstStyle/>
                    <a:p>
                      <a:pPr algn="ctr" fontAlgn="ctr"/>
                      <a:r>
                        <a:rPr lang="en-US" sz="1600" b="1" i="0" u="none" strike="noStrike">
                          <a:solidFill>
                            <a:srgbClr val="FFFFFF"/>
                          </a:solidFill>
                          <a:effectLst/>
                          <a:latin typeface="Calibri" panose="020F0502020204030204" pitchFamily="34" charset="0"/>
                        </a:rPr>
                        <a:t>Worker age</a:t>
                      </a:r>
                      <a:endParaRPr lang="en-US" sz="1600" b="1" i="0" u="none" strike="noStrike" dirty="0">
                        <a:solidFill>
                          <a:srgbClr val="FFFFFF"/>
                        </a:solidFill>
                        <a:effectLst/>
                        <a:latin typeface="Calibri" panose="020F0502020204030204" pitchFamily="34" charset="0"/>
                      </a:endParaRP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0.18</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0.05</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0.11</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0.56</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0.05</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0.05</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326194994"/>
                  </a:ext>
                </a:extLst>
              </a:tr>
              <a:tr h="242179">
                <a:tc>
                  <a:txBody>
                    <a:bodyPr/>
                    <a:lstStyle/>
                    <a:p>
                      <a:pPr algn="ctr" fontAlgn="ctr"/>
                      <a:r>
                        <a:rPr lang="en-US" sz="1600" b="1" i="0" u="none" strike="noStrike">
                          <a:solidFill>
                            <a:srgbClr val="FFFFFF"/>
                          </a:solidFill>
                          <a:effectLst/>
                          <a:latin typeface="Calibri" panose="020F0502020204030204" pitchFamily="34" charset="0"/>
                        </a:rPr>
                        <a:t>Worker years </a:t>
                      </a:r>
                      <a:r>
                        <a:rPr lang="en-US" sz="1600" b="1" i="0" u="none" strike="noStrike" dirty="0">
                          <a:solidFill>
                            <a:srgbClr val="FFFFFF"/>
                          </a:solidFill>
                          <a:effectLst/>
                          <a:latin typeface="Calibri" panose="020F0502020204030204" pitchFamily="34" charset="0"/>
                        </a:rPr>
                        <a:t>of experience</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0.15</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0.22</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-0.25</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0.23</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0.56</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181"/>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dirty="0">
                          <a:solidFill>
                            <a:srgbClr val="808080"/>
                          </a:solidFill>
                          <a:effectLst/>
                          <a:latin typeface="Calibri" panose="020F0502020204030204" pitchFamily="34" charset="0"/>
                        </a:rPr>
                        <a:t>0.12</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dirty="0">
                          <a:solidFill>
                            <a:srgbClr val="80808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-0.05</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954684523"/>
                  </a:ext>
                </a:extLst>
              </a:tr>
              <a:tr h="242179">
                <a:tc>
                  <a:txBody>
                    <a:bodyPr/>
                    <a:lstStyle/>
                    <a:p>
                      <a:pPr algn="ctr" fontAlgn="ctr"/>
                      <a:r>
                        <a:rPr lang="en-US" sz="1600" b="1" i="0" u="none" strike="noStrike">
                          <a:solidFill>
                            <a:srgbClr val="FFFFFF"/>
                          </a:solidFill>
                          <a:effectLst/>
                          <a:latin typeface="Calibri" panose="020F0502020204030204" pitchFamily="34" charset="0"/>
                        </a:rPr>
                        <a:t>Worker score</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0.07</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-0.09</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0.08</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0.05</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0.12</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dirty="0">
                          <a:solidFill>
                            <a:srgbClr val="808080"/>
                          </a:solidFill>
                          <a:effectLst/>
                          <a:latin typeface="Calibri" panose="020F0502020204030204" pitchFamily="34" charset="0"/>
                        </a:rPr>
                        <a:t>-0.06</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-0.04</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2686749187"/>
                  </a:ext>
                </a:extLst>
              </a:tr>
              <a:tr h="250530">
                <a:tc>
                  <a:txBody>
                    <a:bodyPr/>
                    <a:lstStyle/>
                    <a:p>
                      <a:pPr algn="ctr" fontAlgn="ctr"/>
                      <a:r>
                        <a:rPr lang="en-US" sz="1600" b="1" i="0" u="none" strike="noStrike">
                          <a:solidFill>
                            <a:srgbClr val="FFFFFF"/>
                          </a:solidFill>
                          <a:effectLst/>
                          <a:latin typeface="Calibri" panose="020F0502020204030204" pitchFamily="34" charset="0"/>
                        </a:rPr>
                        <a:t>Worker profession</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800" b="0" i="0" u="none" strike="noStrike">
                          <a:solidFill>
                            <a:srgbClr val="00000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800" b="0" i="0" u="none" strike="noStrike">
                          <a:solidFill>
                            <a:srgbClr val="000000"/>
                          </a:solidFill>
                          <a:effectLst/>
                          <a:latin typeface="Calibri" panose="020F0502020204030204" pitchFamily="34" charset="0"/>
                        </a:rPr>
                        <a:t>0.05</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800" b="0" i="0" u="none" strike="noStrike">
                          <a:solidFill>
                            <a:srgbClr val="000000"/>
                          </a:solidFill>
                          <a:effectLst/>
                          <a:latin typeface="Calibri" panose="020F0502020204030204" pitchFamily="34" charset="0"/>
                        </a:rPr>
                        <a:t>-0.09</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800" b="0" i="0" u="none" strike="noStrike">
                          <a:solidFill>
                            <a:srgbClr val="000000"/>
                          </a:solidFill>
                          <a:effectLst/>
                          <a:latin typeface="Calibri" panose="020F0502020204030204" pitchFamily="34" charset="0"/>
                        </a:rPr>
                        <a:t>-0.33</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b"/>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800" b="0" i="0" u="none" strike="noStrike">
                          <a:solidFill>
                            <a:srgbClr val="000000"/>
                          </a:solidFill>
                          <a:effectLst/>
                          <a:latin typeface="Calibri" panose="020F0502020204030204" pitchFamily="34" charset="0"/>
                        </a:rPr>
                        <a:t>-0.06</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000000"/>
                          </a:solidFill>
                          <a:effectLst/>
                          <a:latin typeface="Calibri" panose="020F0502020204030204" pitchFamily="34" charset="0"/>
                        </a:rPr>
                        <a:t>-</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800" b="0" i="0" u="none" strike="noStrike">
                          <a:solidFill>
                            <a:srgbClr val="80808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3945493057"/>
                  </a:ext>
                </a:extLst>
              </a:tr>
              <a:tr h="242179">
                <a:tc>
                  <a:txBody>
                    <a:bodyPr/>
                    <a:lstStyle/>
                    <a:p>
                      <a:pPr algn="ctr" fontAlgn="ctr"/>
                      <a:r>
                        <a:rPr lang="en-US" sz="1600" b="1" i="0" u="none" strike="noStrike" dirty="0">
                          <a:solidFill>
                            <a:srgbClr val="FFFFFF"/>
                          </a:solidFill>
                          <a:effectLst/>
                          <a:latin typeface="Calibri" panose="020F0502020204030204" pitchFamily="34" charset="0"/>
                        </a:rPr>
                        <a:t>Code LOC</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0.07</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0.07</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-0.05</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5621" marR="5621" marT="5621" marB="9144"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a:solidFill>
                            <a:srgbClr val="808080"/>
                          </a:solidFill>
                          <a:effectLst/>
                          <a:latin typeface="Calibri" panose="020F0502020204030204" pitchFamily="34" charset="0"/>
                        </a:rPr>
                        <a:t>0.63</a:t>
                      </a:r>
                    </a:p>
                  </a:txBody>
                  <a:tcPr marL="5621" marR="5621" marT="5621" marB="9144"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931377277"/>
                  </a:ext>
                </a:extLst>
              </a:tr>
              <a:tr h="250530">
                <a:tc>
                  <a:txBody>
                    <a:bodyPr/>
                    <a:lstStyle/>
                    <a:p>
                      <a:pPr algn="ctr" fontAlgn="ctr"/>
                      <a:r>
                        <a:rPr lang="en-US" sz="1800" b="1" i="0" u="none" strike="noStrike">
                          <a:solidFill>
                            <a:srgbClr val="FFFFFF"/>
                          </a:solidFill>
                          <a:effectLst/>
                          <a:latin typeface="Calibri" panose="020F0502020204030204" pitchFamily="34" charset="0"/>
                        </a:rPr>
                        <a:t>Code complexity</a:t>
                      </a:r>
                    </a:p>
                  </a:txBody>
                  <a:tcPr marL="5621" marR="5621" marT="5621" marB="9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0.08</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0.04</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0.04</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-0.04</a:t>
                      </a:r>
                    </a:p>
                  </a:txBody>
                  <a:tcPr marL="5621" marR="5621" marT="5621" marB="9144"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800" b="0" i="0" u="none" strike="noStrike">
                          <a:solidFill>
                            <a:srgbClr val="000000"/>
                          </a:solidFill>
                          <a:effectLst/>
                          <a:latin typeface="Calibri" panose="020F0502020204030204" pitchFamily="34" charset="0"/>
                        </a:rPr>
                        <a:t>ns</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800" b="0" i="0" u="none" strike="noStrike">
                          <a:solidFill>
                            <a:srgbClr val="000000"/>
                          </a:solidFill>
                          <a:effectLst/>
                          <a:latin typeface="Calibri" panose="020F0502020204030204" pitchFamily="34" charset="0"/>
                        </a:rPr>
                        <a:t>0.63</a:t>
                      </a:r>
                    </a:p>
                  </a:txBody>
                  <a:tcPr marL="5621" marR="5621" marT="5621" marB="9144"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8181"/>
                    </a:solidFill>
                  </a:tcPr>
                </a:tc>
                <a:tc>
                  <a:txBody>
                    <a:bodyPr/>
                    <a:lstStyle/>
                    <a:p>
                      <a:pPr algn="ctr" fontAlgn="ctr"/>
                      <a:r>
                        <a:rPr lang="en-US" sz="1800" b="0" i="0" u="none" strike="noStrike" dirty="0">
                          <a:solidFill>
                            <a:srgbClr val="000000"/>
                          </a:solidFill>
                          <a:effectLst/>
                          <a:latin typeface="Calibri" panose="020F0502020204030204" pitchFamily="34" charset="0"/>
                        </a:rPr>
                        <a:t>-</a:t>
                      </a:r>
                    </a:p>
                  </a:txBody>
                  <a:tcPr marL="5621" marR="5621" marT="5621" marB="9144"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11979536"/>
                  </a:ext>
                </a:extLst>
              </a:tr>
            </a:tbl>
          </a:graphicData>
        </a:graphic>
      </p:graphicFrame>
      <p:sp>
        <p:nvSpPr>
          <p:cNvPr id="6" name="Oval 5">
            <a:extLst>
              <a:ext uri="{FF2B5EF4-FFF2-40B4-BE49-F238E27FC236}">
                <a16:creationId xmlns:a16="http://schemas.microsoft.com/office/drawing/2014/main" id="{9E89B521-6A1E-4B8F-BBB8-1DC34D3C4A9D}"/>
              </a:ext>
            </a:extLst>
          </p:cNvPr>
          <p:cNvSpPr/>
          <p:nvPr/>
        </p:nvSpPr>
        <p:spPr bwMode="gray">
          <a:xfrm>
            <a:off x="3315730" y="3267133"/>
            <a:ext cx="2306594" cy="415180"/>
          </a:xfrm>
          <a:prstGeom prst="ellipse">
            <a:avLst/>
          </a:prstGeom>
          <a:noFill/>
          <a:ln>
            <a:solidFill>
              <a:srgbClr val="B106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E2215FB9-C501-4D95-83E8-C58347ACB7FE}"/>
              </a:ext>
            </a:extLst>
          </p:cNvPr>
          <p:cNvSpPr/>
          <p:nvPr/>
        </p:nvSpPr>
        <p:spPr bwMode="gray">
          <a:xfrm>
            <a:off x="3369277" y="2250915"/>
            <a:ext cx="1355121" cy="506628"/>
          </a:xfrm>
          <a:prstGeom prst="ellipse">
            <a:avLst/>
          </a:prstGeom>
          <a:noFill/>
          <a:ln>
            <a:solidFill>
              <a:srgbClr val="B106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 name="Oval 8">
            <a:extLst>
              <a:ext uri="{FF2B5EF4-FFF2-40B4-BE49-F238E27FC236}">
                <a16:creationId xmlns:a16="http://schemas.microsoft.com/office/drawing/2014/main" id="{837DBE68-E086-4B86-AA24-0F44A5E5F94E}"/>
              </a:ext>
            </a:extLst>
          </p:cNvPr>
          <p:cNvSpPr/>
          <p:nvPr/>
        </p:nvSpPr>
        <p:spPr bwMode="gray">
          <a:xfrm>
            <a:off x="2351906" y="2568218"/>
            <a:ext cx="1355121" cy="415181"/>
          </a:xfrm>
          <a:prstGeom prst="ellipse">
            <a:avLst/>
          </a:prstGeom>
          <a:noFill/>
          <a:ln>
            <a:solidFill>
              <a:srgbClr val="B1063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24948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71924D9-38FE-4987-9F2A-375060263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701" y="961536"/>
            <a:ext cx="4616857" cy="3132481"/>
          </a:xfrm>
          <a:prstGeom prst="rect">
            <a:avLst/>
          </a:prstGeom>
        </p:spPr>
      </p:pic>
      <p:sp>
        <p:nvSpPr>
          <p:cNvPr id="3" name="Title 2">
            <a:extLst>
              <a:ext uri="{FF2B5EF4-FFF2-40B4-BE49-F238E27FC236}">
                <a16:creationId xmlns:a16="http://schemas.microsoft.com/office/drawing/2014/main" id="{28A8CEE3-C111-4509-81C3-B11EE30AC72D}"/>
              </a:ext>
            </a:extLst>
          </p:cNvPr>
          <p:cNvSpPr>
            <a:spLocks noGrp="1"/>
          </p:cNvSpPr>
          <p:nvPr>
            <p:ph type="title"/>
          </p:nvPr>
        </p:nvSpPr>
        <p:spPr/>
        <p:txBody>
          <a:bodyPr/>
          <a:lstStyle/>
          <a:p>
            <a:r>
              <a:rPr lang="en-US"/>
              <a:t>Spurious correlations </a:t>
            </a:r>
            <a:r>
              <a:rPr lang="en-US" dirty="0"/>
              <a:t>with accuracy?</a:t>
            </a:r>
          </a:p>
        </p:txBody>
      </p:sp>
      <p:graphicFrame>
        <p:nvGraphicFramePr>
          <p:cNvPr id="7" name="Table 6">
            <a:extLst>
              <a:ext uri="{FF2B5EF4-FFF2-40B4-BE49-F238E27FC236}">
                <a16:creationId xmlns:a16="http://schemas.microsoft.com/office/drawing/2014/main" id="{629D18C4-363F-4721-9BE0-DAB1C42C7788}"/>
              </a:ext>
            </a:extLst>
          </p:cNvPr>
          <p:cNvGraphicFramePr>
            <a:graphicFrameLocks noGrp="1"/>
          </p:cNvGraphicFramePr>
          <p:nvPr/>
        </p:nvGraphicFramePr>
        <p:xfrm>
          <a:off x="326753" y="1049585"/>
          <a:ext cx="5091408" cy="3577008"/>
        </p:xfrm>
        <a:graphic>
          <a:graphicData uri="http://schemas.openxmlformats.org/drawingml/2006/table">
            <a:tbl>
              <a:tblPr/>
              <a:tblGrid>
                <a:gridCol w="3309415">
                  <a:extLst>
                    <a:ext uri="{9D8B030D-6E8A-4147-A177-3AD203B41FA5}">
                      <a16:colId xmlns:a16="http://schemas.microsoft.com/office/drawing/2014/main" val="567192656"/>
                    </a:ext>
                  </a:extLst>
                </a:gridCol>
                <a:gridCol w="1781993">
                  <a:extLst>
                    <a:ext uri="{9D8B030D-6E8A-4147-A177-3AD203B41FA5}">
                      <a16:colId xmlns:a16="http://schemas.microsoft.com/office/drawing/2014/main" val="2282480257"/>
                    </a:ext>
                  </a:extLst>
                </a:gridCol>
              </a:tblGrid>
              <a:tr h="599555">
                <a:tc>
                  <a:txBody>
                    <a:bodyPr/>
                    <a:lstStyle/>
                    <a:p>
                      <a:pPr algn="ctr" fontAlgn="ctr"/>
                      <a:r>
                        <a:rPr lang="en-US" sz="1800" b="1" i="0" u="none" strike="noStrike">
                          <a:solidFill>
                            <a:srgbClr val="FFFFFF"/>
                          </a:solidFill>
                          <a:effectLst/>
                          <a:latin typeface="Calibri" panose="020F0502020204030204" pitchFamily="34" charset="0"/>
                        </a:rPr>
                        <a:t>Kendall  tau correlations</a:t>
                      </a:r>
                      <a:endParaRPr lang="en-US" sz="1800" b="1" i="0" u="none" strike="noStrike" dirty="0">
                        <a:solidFill>
                          <a:srgbClr val="FFFFFF"/>
                        </a:solidFill>
                        <a:effectLst/>
                        <a:latin typeface="Calibri" panose="020F0502020204030204" pitchFamily="34" charset="0"/>
                      </a:endParaRPr>
                    </a:p>
                  </a:txBody>
                  <a:tcPr marL="6084" marR="6084" marT="60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1" i="0" u="none" strike="noStrike">
                          <a:solidFill>
                            <a:srgbClr val="FFFFFF"/>
                          </a:solidFill>
                          <a:effectLst/>
                          <a:latin typeface="Calibri" panose="020F0502020204030204" pitchFamily="34" charset="0"/>
                        </a:rPr>
                        <a:t>Answer accuracy</a:t>
                      </a:r>
                      <a:endParaRPr lang="en-US" sz="1800" b="1" i="0" u="none" strike="noStrike" dirty="0">
                        <a:solidFill>
                          <a:srgbClr val="FFFFFF"/>
                        </a:solidFill>
                        <a:effectLst/>
                        <a:latin typeface="Calibri" panose="020F0502020204030204" pitchFamily="34" charset="0"/>
                      </a:endParaRPr>
                    </a:p>
                  </a:txBody>
                  <a:tcPr marL="6084" marR="6084" marT="60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00511567"/>
                  </a:ext>
                </a:extLst>
              </a:tr>
              <a:tr h="294697">
                <a:tc>
                  <a:txBody>
                    <a:bodyPr/>
                    <a:lstStyle/>
                    <a:p>
                      <a:pPr algn="ctr" fontAlgn="ctr"/>
                      <a:r>
                        <a:rPr lang="en-US" sz="1800" b="1" i="0" u="none" strike="noStrike">
                          <a:solidFill>
                            <a:srgbClr val="FFFFFF"/>
                          </a:solidFill>
                          <a:effectLst/>
                          <a:latin typeface="Calibri" panose="020F0502020204030204" pitchFamily="34" charset="0"/>
                        </a:rPr>
                        <a:t>Answer duration</a:t>
                      </a:r>
                      <a:endParaRPr lang="en-US" sz="1800" b="1" i="0" u="none" strike="noStrike" dirty="0">
                        <a:solidFill>
                          <a:srgbClr val="FFFFFF"/>
                        </a:solidFill>
                        <a:effectLst/>
                        <a:latin typeface="Calibri" panose="020F0502020204030204" pitchFamily="34" charset="0"/>
                      </a:endParaRP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33087695"/>
                  </a:ext>
                </a:extLst>
              </a:tr>
              <a:tr h="294697">
                <a:tc>
                  <a:txBody>
                    <a:bodyPr/>
                    <a:lstStyle/>
                    <a:p>
                      <a:pPr algn="ctr" fontAlgn="ctr"/>
                      <a:r>
                        <a:rPr lang="en-US" sz="1800" b="1" i="0" u="none" strike="noStrike">
                          <a:solidFill>
                            <a:srgbClr val="FFFFFF"/>
                          </a:solidFill>
                          <a:effectLst/>
                          <a:latin typeface="Calibri" panose="020F0502020204030204" pitchFamily="34" charset="0"/>
                        </a:rPr>
                        <a:t>Answer </a:t>
                      </a:r>
                      <a:r>
                        <a:rPr lang="en-US" sz="1800" b="1" i="0" u="none" strike="noStrike" dirty="0">
                          <a:solidFill>
                            <a:srgbClr val="FFFFFF"/>
                          </a:solidFill>
                          <a:effectLst/>
                          <a:latin typeface="Calibri" panose="020F0502020204030204" pitchFamily="34" charset="0"/>
                        </a:rPr>
                        <a:t>confidence</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1.00</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181"/>
                    </a:solidFill>
                  </a:tcPr>
                </a:tc>
                <a:extLst>
                  <a:ext uri="{0D108BD9-81ED-4DB2-BD59-A6C34878D82A}">
                    <a16:rowId xmlns:a16="http://schemas.microsoft.com/office/drawing/2014/main" val="2197385235"/>
                  </a:ext>
                </a:extLst>
              </a:tr>
              <a:tr h="294697">
                <a:tc>
                  <a:txBody>
                    <a:bodyPr/>
                    <a:lstStyle/>
                    <a:p>
                      <a:pPr algn="ctr" fontAlgn="ctr"/>
                      <a:r>
                        <a:rPr lang="en-US" sz="1800" b="1" i="0" u="none" strike="noStrike">
                          <a:solidFill>
                            <a:srgbClr val="FFFFFF"/>
                          </a:solidFill>
                          <a:effectLst/>
                          <a:latin typeface="Calibri" panose="020F0502020204030204" pitchFamily="34" charset="0"/>
                        </a:rPr>
                        <a:t>Answer </a:t>
                      </a:r>
                      <a:r>
                        <a:rPr lang="en-US" sz="1800" b="1" i="0" u="none" strike="noStrike" dirty="0">
                          <a:solidFill>
                            <a:srgbClr val="FFFFFF"/>
                          </a:solidFill>
                          <a:effectLst/>
                          <a:latin typeface="Calibri" panose="020F0502020204030204" pitchFamily="34" charset="0"/>
                        </a:rPr>
                        <a:t>difficulty</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55100933"/>
                  </a:ext>
                </a:extLst>
              </a:tr>
              <a:tr h="304858">
                <a:tc>
                  <a:txBody>
                    <a:bodyPr/>
                    <a:lstStyle/>
                    <a:p>
                      <a:pPr algn="ctr" fontAlgn="ctr"/>
                      <a:r>
                        <a:rPr lang="en-US" sz="1800" b="1" i="0" u="none" strike="noStrike">
                          <a:solidFill>
                            <a:srgbClr val="FFFFFF"/>
                          </a:solidFill>
                          <a:effectLst/>
                          <a:latin typeface="Calibri" panose="020F0502020204030204" pitchFamily="34" charset="0"/>
                        </a:rPr>
                        <a:t>Answer explanation </a:t>
                      </a:r>
                      <a:r>
                        <a:rPr lang="en-US" sz="1800" b="1" i="0" u="none" strike="noStrike" dirty="0">
                          <a:solidFill>
                            <a:srgbClr val="FFFFFF"/>
                          </a:solidFill>
                          <a:effectLst/>
                          <a:latin typeface="Calibri" panose="020F0502020204030204" pitchFamily="34" charset="0"/>
                        </a:rPr>
                        <a:t>size</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-0.61</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B9B"/>
                    </a:solidFill>
                  </a:tcPr>
                </a:tc>
                <a:extLst>
                  <a:ext uri="{0D108BD9-81ED-4DB2-BD59-A6C34878D82A}">
                    <a16:rowId xmlns:a16="http://schemas.microsoft.com/office/drawing/2014/main" val="4149949557"/>
                  </a:ext>
                </a:extLst>
              </a:tr>
              <a:tr h="294697">
                <a:tc>
                  <a:txBody>
                    <a:bodyPr/>
                    <a:lstStyle/>
                    <a:p>
                      <a:pPr algn="ctr" fontAlgn="ctr"/>
                      <a:r>
                        <a:rPr lang="en-US" sz="1800" b="1" i="0" u="none" strike="noStrike">
                          <a:solidFill>
                            <a:srgbClr val="FFFFFF"/>
                          </a:solidFill>
                          <a:effectLst/>
                          <a:latin typeface="Calibri" panose="020F0502020204030204" pitchFamily="34" charset="0"/>
                        </a:rPr>
                        <a:t>Worker age</a:t>
                      </a:r>
                      <a:endParaRPr lang="en-US" sz="1800" b="1" i="0" u="none" strike="noStrike" dirty="0">
                        <a:solidFill>
                          <a:srgbClr val="FFFFFF"/>
                        </a:solidFill>
                        <a:effectLst/>
                        <a:latin typeface="Calibri" panose="020F0502020204030204" pitchFamily="34" charset="0"/>
                      </a:endParaRP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-0.63</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B9B"/>
                    </a:solidFill>
                  </a:tcPr>
                </a:tc>
                <a:extLst>
                  <a:ext uri="{0D108BD9-81ED-4DB2-BD59-A6C34878D82A}">
                    <a16:rowId xmlns:a16="http://schemas.microsoft.com/office/drawing/2014/main" val="2191508539"/>
                  </a:ext>
                </a:extLst>
              </a:tr>
              <a:tr h="294697">
                <a:tc>
                  <a:txBody>
                    <a:bodyPr/>
                    <a:lstStyle/>
                    <a:p>
                      <a:pPr algn="ctr" fontAlgn="ctr"/>
                      <a:r>
                        <a:rPr lang="en-US" sz="1800" b="1" i="0" u="none" strike="noStrike">
                          <a:solidFill>
                            <a:srgbClr val="FFFFFF"/>
                          </a:solidFill>
                          <a:effectLst/>
                          <a:latin typeface="Calibri" panose="020F0502020204030204" pitchFamily="34" charset="0"/>
                        </a:rPr>
                        <a:t>Worker years </a:t>
                      </a:r>
                      <a:r>
                        <a:rPr lang="en-US" sz="1800" b="1" i="0" u="none" strike="noStrike" dirty="0">
                          <a:solidFill>
                            <a:srgbClr val="FFFFFF"/>
                          </a:solidFill>
                          <a:effectLst/>
                          <a:latin typeface="Calibri" panose="020F0502020204030204" pitchFamily="34" charset="0"/>
                        </a:rPr>
                        <a:t>of experience</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-0.30</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654156381"/>
                  </a:ext>
                </a:extLst>
              </a:tr>
              <a:tr h="294697">
                <a:tc>
                  <a:txBody>
                    <a:bodyPr/>
                    <a:lstStyle/>
                    <a:p>
                      <a:pPr algn="ctr" fontAlgn="ctr"/>
                      <a:r>
                        <a:rPr lang="en-US" sz="1800" b="1" i="0" u="none" strike="noStrike">
                          <a:solidFill>
                            <a:srgbClr val="FFFFFF"/>
                          </a:solidFill>
                          <a:effectLst/>
                          <a:latin typeface="Calibri" panose="020F0502020204030204" pitchFamily="34" charset="0"/>
                        </a:rPr>
                        <a:t>Worker profession</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12522576"/>
                  </a:ext>
                </a:extLst>
              </a:tr>
              <a:tr h="304858">
                <a:tc>
                  <a:txBody>
                    <a:bodyPr/>
                    <a:lstStyle/>
                    <a:p>
                      <a:pPr algn="ctr" fontAlgn="ctr"/>
                      <a:r>
                        <a:rPr lang="en-US" sz="1800" b="1" i="0" u="none" strike="noStrike">
                          <a:solidFill>
                            <a:srgbClr val="FFFFFF"/>
                          </a:solidFill>
                          <a:effectLst/>
                          <a:latin typeface="Calibri" panose="020F0502020204030204" pitchFamily="34" charset="0"/>
                        </a:rPr>
                        <a:t>Worker score</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ns</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90370647"/>
                  </a:ext>
                </a:extLst>
              </a:tr>
              <a:tr h="294697">
                <a:tc>
                  <a:txBody>
                    <a:bodyPr/>
                    <a:lstStyle/>
                    <a:p>
                      <a:pPr algn="ctr" fontAlgn="ctr"/>
                      <a:r>
                        <a:rPr lang="en-US" sz="1800" b="1" i="0" u="none" strike="noStrike">
                          <a:solidFill>
                            <a:srgbClr val="FFFFFF"/>
                          </a:solidFill>
                          <a:effectLst/>
                          <a:latin typeface="Calibri" panose="020F0502020204030204" pitchFamily="34" charset="0"/>
                        </a:rPr>
                        <a:t>Code LOC</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a:solidFill>
                            <a:srgbClr val="000000"/>
                          </a:solidFill>
                          <a:effectLst/>
                          <a:latin typeface="Calibri" panose="020F0502020204030204" pitchFamily="34" charset="0"/>
                        </a:rPr>
                        <a:t>-0.53</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B9B"/>
                    </a:solidFill>
                  </a:tcPr>
                </a:tc>
                <a:extLst>
                  <a:ext uri="{0D108BD9-81ED-4DB2-BD59-A6C34878D82A}">
                    <a16:rowId xmlns:a16="http://schemas.microsoft.com/office/drawing/2014/main" val="1639959052"/>
                  </a:ext>
                </a:extLst>
              </a:tr>
              <a:tr h="304858">
                <a:tc>
                  <a:txBody>
                    <a:bodyPr/>
                    <a:lstStyle/>
                    <a:p>
                      <a:pPr algn="ctr" fontAlgn="ctr"/>
                      <a:r>
                        <a:rPr lang="en-US" sz="1800" b="1" i="0" u="none" strike="noStrike" dirty="0">
                          <a:solidFill>
                            <a:srgbClr val="FFFFFF"/>
                          </a:solidFill>
                          <a:effectLst/>
                          <a:latin typeface="Calibri" panose="020F0502020204030204" pitchFamily="34" charset="0"/>
                        </a:rPr>
                        <a:t>Code complexity</a:t>
                      </a:r>
                    </a:p>
                  </a:txBody>
                  <a:tcPr marL="6084" marR="6084" marT="60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0" i="0" u="none" strike="noStrike" dirty="0">
                          <a:solidFill>
                            <a:srgbClr val="000000"/>
                          </a:solidFill>
                          <a:effectLst/>
                          <a:latin typeface="Calibri" panose="020F0502020204030204" pitchFamily="34" charset="0"/>
                        </a:rPr>
                        <a:t>-0.90</a:t>
                      </a:r>
                    </a:p>
                  </a:txBody>
                  <a:tcPr marL="6084" marR="6084" marT="60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B9B"/>
                    </a:solidFill>
                  </a:tcPr>
                </a:tc>
                <a:extLst>
                  <a:ext uri="{0D108BD9-81ED-4DB2-BD59-A6C34878D82A}">
                    <a16:rowId xmlns:a16="http://schemas.microsoft.com/office/drawing/2014/main" val="4143203232"/>
                  </a:ext>
                </a:extLst>
              </a:tr>
            </a:tbl>
          </a:graphicData>
        </a:graphic>
      </p:graphicFrame>
      <p:pic>
        <p:nvPicPr>
          <p:cNvPr id="11" name="Picture 10">
            <a:extLst>
              <a:ext uri="{FF2B5EF4-FFF2-40B4-BE49-F238E27FC236}">
                <a16:creationId xmlns:a16="http://schemas.microsoft.com/office/drawing/2014/main" id="{A4AF7770-49AE-475E-9567-6E7A04D06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956" y="1209619"/>
            <a:ext cx="3548253" cy="2310622"/>
          </a:xfrm>
          <a:prstGeom prst="rect">
            <a:avLst/>
          </a:prstGeom>
        </p:spPr>
      </p:pic>
      <p:graphicFrame>
        <p:nvGraphicFramePr>
          <p:cNvPr id="29" name="Table 28">
            <a:extLst>
              <a:ext uri="{FF2B5EF4-FFF2-40B4-BE49-F238E27FC236}">
                <a16:creationId xmlns:a16="http://schemas.microsoft.com/office/drawing/2014/main" id="{E5E4552D-AA39-49CF-BF86-7843A02E3049}"/>
              </a:ext>
            </a:extLst>
          </p:cNvPr>
          <p:cNvGraphicFramePr>
            <a:graphicFrameLocks noGrp="1"/>
          </p:cNvGraphicFramePr>
          <p:nvPr>
            <p:extLst>
              <p:ext uri="{D42A27DB-BD31-4B8C-83A1-F6EECF244321}">
                <p14:modId xmlns:p14="http://schemas.microsoft.com/office/powerpoint/2010/main" val="739091009"/>
              </p:ext>
            </p:extLst>
          </p:nvPr>
        </p:nvGraphicFramePr>
        <p:xfrm>
          <a:off x="1009141" y="5183113"/>
          <a:ext cx="3726632" cy="1458340"/>
        </p:xfrm>
        <a:graphic>
          <a:graphicData uri="http://schemas.openxmlformats.org/drawingml/2006/table">
            <a:tbl>
              <a:tblPr/>
              <a:tblGrid>
                <a:gridCol w="1863316">
                  <a:extLst>
                    <a:ext uri="{9D8B030D-6E8A-4147-A177-3AD203B41FA5}">
                      <a16:colId xmlns:a16="http://schemas.microsoft.com/office/drawing/2014/main" val="3340663396"/>
                    </a:ext>
                  </a:extLst>
                </a:gridCol>
                <a:gridCol w="1094057">
                  <a:extLst>
                    <a:ext uri="{9D8B030D-6E8A-4147-A177-3AD203B41FA5}">
                      <a16:colId xmlns:a16="http://schemas.microsoft.com/office/drawing/2014/main" val="1252373121"/>
                    </a:ext>
                  </a:extLst>
                </a:gridCol>
                <a:gridCol w="769259">
                  <a:extLst>
                    <a:ext uri="{9D8B030D-6E8A-4147-A177-3AD203B41FA5}">
                      <a16:colId xmlns:a16="http://schemas.microsoft.com/office/drawing/2014/main" val="2294739277"/>
                    </a:ext>
                  </a:extLst>
                </a:gridCol>
              </a:tblGrid>
              <a:tr h="361469">
                <a:tc>
                  <a:txBody>
                    <a:bodyPr/>
                    <a:lstStyle/>
                    <a:p>
                      <a:pPr algn="ctr" fontAlgn="ctr"/>
                      <a:r>
                        <a:rPr lang="en-US" sz="1800" b="1" i="0" u="none" strike="noStrike">
                          <a:solidFill>
                            <a:srgbClr val="FFFFFF"/>
                          </a:solidFill>
                          <a:effectLst/>
                          <a:latin typeface="Calibri" panose="020F0502020204030204" pitchFamily="34" charset="0"/>
                        </a:rPr>
                        <a:t>Instances</a:t>
                      </a:r>
                      <a:endParaRPr lang="en-US" sz="1800" b="1" i="0" u="none" strike="noStrike" dirty="0">
                        <a:solidFill>
                          <a:srgbClr val="FFFFFF"/>
                        </a:solidFill>
                        <a:effectLst/>
                        <a:latin typeface="Calibri" panose="020F0502020204030204" pitchFamily="34" charset="0"/>
                      </a:endParaRPr>
                    </a:p>
                  </a:txBody>
                  <a:tcPr marL="6350" marR="6350" marT="6350" marB="9144"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1" i="0" u="none" strike="noStrike">
                          <a:solidFill>
                            <a:srgbClr val="FFFFFF"/>
                          </a:solidFill>
                          <a:effectLst/>
                          <a:latin typeface="Calibri" panose="020F0502020204030204" pitchFamily="34" charset="0"/>
                        </a:rPr>
                        <a:t>#</a:t>
                      </a:r>
                    </a:p>
                  </a:txBody>
                  <a:tcPr marL="6350" marR="6350" marT="6350"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1800" b="1" i="0" u="none" strike="noStrike" dirty="0">
                          <a:solidFill>
                            <a:srgbClr val="FFFFFF"/>
                          </a:solidFill>
                          <a:effectLst/>
                          <a:latin typeface="Calibri" panose="020F0502020204030204" pitchFamily="34" charset="0"/>
                        </a:rPr>
                        <a:t>%</a:t>
                      </a:r>
                    </a:p>
                  </a:txBody>
                  <a:tcPr marL="6350" marR="6350" marT="6350" marB="9144"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241495241"/>
                  </a:ext>
                </a:extLst>
              </a:tr>
              <a:tr h="361469">
                <a:tc>
                  <a:txBody>
                    <a:bodyPr/>
                    <a:lstStyle/>
                    <a:p>
                      <a:pPr algn="ctr" fontAlgn="ctr"/>
                      <a:r>
                        <a:rPr lang="en-US" sz="1800" b="1" i="0" u="none" strike="noStrike">
                          <a:solidFill>
                            <a:srgbClr val="FFFFFF"/>
                          </a:solidFill>
                          <a:effectLst/>
                          <a:latin typeface="Calibri" panose="020F0502020204030204" pitchFamily="34" charset="0"/>
                        </a:rPr>
                        <a:t>Positve  (YES)</a:t>
                      </a:r>
                    </a:p>
                  </a:txBody>
                  <a:tcPr marL="6350" marR="6350" marT="6350" marB="9144"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800" b="0" i="0" u="none" strike="noStrike">
                          <a:solidFill>
                            <a:srgbClr val="000000"/>
                          </a:solidFill>
                          <a:effectLst/>
                          <a:latin typeface="Calibri" panose="020F0502020204030204" pitchFamily="34" charset="0"/>
                        </a:rPr>
                        <a:t>437</a:t>
                      </a:r>
                    </a:p>
                  </a:txBody>
                  <a:tcPr marL="6350" marR="6350" marT="6350"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19%</a:t>
                      </a:r>
                    </a:p>
                  </a:txBody>
                  <a:tcPr marL="6350" marR="6350" marT="6350" marB="9144"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127060"/>
                  </a:ext>
                </a:extLst>
              </a:tr>
              <a:tr h="361469">
                <a:tc>
                  <a:txBody>
                    <a:bodyPr/>
                    <a:lstStyle/>
                    <a:p>
                      <a:pPr algn="ctr" fontAlgn="ctr"/>
                      <a:r>
                        <a:rPr lang="en-US" sz="1800" b="1" i="0" u="none" strike="noStrike">
                          <a:solidFill>
                            <a:srgbClr val="FFFFFF"/>
                          </a:solidFill>
                          <a:effectLst/>
                          <a:latin typeface="Calibri" panose="020F0502020204030204" pitchFamily="34" charset="0"/>
                        </a:rPr>
                        <a:t>Negative </a:t>
                      </a:r>
                      <a:r>
                        <a:rPr lang="en-US" sz="1800" b="1" i="0" u="none" strike="noStrike" dirty="0">
                          <a:solidFill>
                            <a:srgbClr val="FFFFFF"/>
                          </a:solidFill>
                          <a:effectLst/>
                          <a:latin typeface="Calibri" panose="020F0502020204030204" pitchFamily="34" charset="0"/>
                        </a:rPr>
                        <a:t>(NO)</a:t>
                      </a:r>
                    </a:p>
                  </a:txBody>
                  <a:tcPr marL="6350" marR="6350" marT="6350" marB="9144"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800" b="0" i="0" u="none" strike="noStrike" dirty="0">
                          <a:solidFill>
                            <a:srgbClr val="000000"/>
                          </a:solidFill>
                          <a:effectLst/>
                          <a:latin typeface="Calibri" panose="020F0502020204030204" pitchFamily="34" charset="0"/>
                        </a:rPr>
                        <a:t>1816</a:t>
                      </a:r>
                    </a:p>
                  </a:txBody>
                  <a:tcPr marL="6350" marR="6350" marT="6350"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800" b="0" i="0" u="none" strike="noStrike">
                          <a:solidFill>
                            <a:srgbClr val="000000"/>
                          </a:solidFill>
                          <a:effectLst/>
                          <a:latin typeface="Calibri" panose="020F0502020204030204" pitchFamily="34" charset="0"/>
                        </a:rPr>
                        <a:t>81%</a:t>
                      </a:r>
                    </a:p>
                  </a:txBody>
                  <a:tcPr marL="6350" marR="6350" marT="6350" marB="9144"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0341117"/>
                  </a:ext>
                </a:extLst>
              </a:tr>
              <a:tr h="373933">
                <a:tc>
                  <a:txBody>
                    <a:bodyPr/>
                    <a:lstStyle/>
                    <a:p>
                      <a:pPr algn="ctr" fontAlgn="ctr"/>
                      <a:r>
                        <a:rPr lang="en-US" sz="1800" b="1" i="0" u="none" strike="noStrike">
                          <a:solidFill>
                            <a:srgbClr val="FFFFFF"/>
                          </a:solidFill>
                          <a:effectLst/>
                          <a:latin typeface="Calibri" panose="020F0502020204030204" pitchFamily="34" charset="0"/>
                        </a:rPr>
                        <a:t>Total</a:t>
                      </a:r>
                      <a:endParaRPr lang="en-US" sz="1800" b="1" i="0" u="none" strike="noStrike" dirty="0">
                        <a:solidFill>
                          <a:srgbClr val="FFFFFF"/>
                        </a:solidFill>
                        <a:effectLst/>
                        <a:latin typeface="Calibri" panose="020F0502020204030204" pitchFamily="34" charset="0"/>
                      </a:endParaRPr>
                    </a:p>
                  </a:txBody>
                  <a:tcPr marL="6350" marR="6350" marT="6350" marB="9144"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1800" b="1" i="0" u="none" strike="noStrike">
                          <a:solidFill>
                            <a:srgbClr val="000000"/>
                          </a:solidFill>
                          <a:effectLst/>
                          <a:latin typeface="Calibri" panose="020F0502020204030204" pitchFamily="34" charset="0"/>
                        </a:rPr>
                        <a:t>2253</a:t>
                      </a:r>
                    </a:p>
                  </a:txBody>
                  <a:tcPr marL="6350" marR="6350" marT="6350" marB="914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100%</a:t>
                      </a:r>
                    </a:p>
                  </a:txBody>
                  <a:tcPr marL="6350" marR="6350" marT="6350" marB="9144"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853705"/>
                  </a:ext>
                </a:extLst>
              </a:tr>
            </a:tbl>
          </a:graphicData>
        </a:graphic>
      </p:graphicFrame>
      <p:sp>
        <p:nvSpPr>
          <p:cNvPr id="8" name="Oval 7">
            <a:extLst>
              <a:ext uri="{FF2B5EF4-FFF2-40B4-BE49-F238E27FC236}">
                <a16:creationId xmlns:a16="http://schemas.microsoft.com/office/drawing/2014/main" id="{1553158F-34CD-45AC-9772-9DD49B7964D0}"/>
              </a:ext>
            </a:extLst>
          </p:cNvPr>
          <p:cNvSpPr/>
          <p:nvPr/>
        </p:nvSpPr>
        <p:spPr bwMode="gray">
          <a:xfrm>
            <a:off x="3900617" y="2195747"/>
            <a:ext cx="1355121" cy="338367"/>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 name="Oval 8">
            <a:extLst>
              <a:ext uri="{FF2B5EF4-FFF2-40B4-BE49-F238E27FC236}">
                <a16:creationId xmlns:a16="http://schemas.microsoft.com/office/drawing/2014/main" id="{F07C2FB0-4395-4DF3-AEA4-414CB63B77A7}"/>
              </a:ext>
            </a:extLst>
          </p:cNvPr>
          <p:cNvSpPr/>
          <p:nvPr/>
        </p:nvSpPr>
        <p:spPr bwMode="gray">
          <a:xfrm>
            <a:off x="3900617" y="2545492"/>
            <a:ext cx="1355121" cy="33836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 name="Oval 9">
            <a:extLst>
              <a:ext uri="{FF2B5EF4-FFF2-40B4-BE49-F238E27FC236}">
                <a16:creationId xmlns:a16="http://schemas.microsoft.com/office/drawing/2014/main" id="{3030E12D-5CD5-4F24-8D1D-D89EC9C3D1E9}"/>
              </a:ext>
            </a:extLst>
          </p:cNvPr>
          <p:cNvSpPr/>
          <p:nvPr/>
        </p:nvSpPr>
        <p:spPr bwMode="gray">
          <a:xfrm>
            <a:off x="3900616" y="3090634"/>
            <a:ext cx="1355121" cy="33836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TextBox 11">
            <a:extLst>
              <a:ext uri="{FF2B5EF4-FFF2-40B4-BE49-F238E27FC236}">
                <a16:creationId xmlns:a16="http://schemas.microsoft.com/office/drawing/2014/main" id="{362768AC-D03F-4AA9-B517-AD344AB8BCE5}"/>
              </a:ext>
            </a:extLst>
          </p:cNvPr>
          <p:cNvSpPr txBox="1"/>
          <p:nvPr/>
        </p:nvSpPr>
        <p:spPr bwMode="gray">
          <a:xfrm>
            <a:off x="9303760" y="1523403"/>
            <a:ext cx="2700675" cy="369332"/>
          </a:xfrm>
          <a:prstGeom prst="rect">
            <a:avLst/>
          </a:prstGeom>
          <a:noFill/>
        </p:spPr>
        <p:txBody>
          <a:bodyPr wrap="square">
            <a:spAutoFit/>
          </a:bodyPr>
          <a:lstStyle/>
          <a:p>
            <a:r>
              <a:rPr lang="en-US" b="1" dirty="0"/>
              <a:t>Strong Skewness </a:t>
            </a:r>
          </a:p>
        </p:txBody>
      </p:sp>
      <p:sp>
        <p:nvSpPr>
          <p:cNvPr id="13" name="TextBox 12">
            <a:extLst>
              <a:ext uri="{FF2B5EF4-FFF2-40B4-BE49-F238E27FC236}">
                <a16:creationId xmlns:a16="http://schemas.microsoft.com/office/drawing/2014/main" id="{D7CED16A-4ED4-4AB0-AAA1-22159FFD87EE}"/>
              </a:ext>
            </a:extLst>
          </p:cNvPr>
          <p:cNvSpPr txBox="1"/>
          <p:nvPr/>
        </p:nvSpPr>
        <p:spPr bwMode="gray">
          <a:xfrm>
            <a:off x="1747362" y="4791671"/>
            <a:ext cx="2700675" cy="369332"/>
          </a:xfrm>
          <a:prstGeom prst="rect">
            <a:avLst/>
          </a:prstGeom>
          <a:noFill/>
        </p:spPr>
        <p:txBody>
          <a:bodyPr wrap="square">
            <a:spAutoFit/>
          </a:bodyPr>
          <a:lstStyle/>
          <a:p>
            <a:r>
              <a:rPr lang="en-US" b="1" dirty="0"/>
              <a:t>Class Imbalance</a:t>
            </a:r>
          </a:p>
        </p:txBody>
      </p:sp>
      <p:pic>
        <p:nvPicPr>
          <p:cNvPr id="6" name="Picture 5" descr="Chart, scatter chart&#10;&#10;Description automatically generated">
            <a:extLst>
              <a:ext uri="{FF2B5EF4-FFF2-40B4-BE49-F238E27FC236}">
                <a16:creationId xmlns:a16="http://schemas.microsoft.com/office/drawing/2014/main" id="{B1066C02-B3A0-49ED-9832-B6F6979E51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299" y="4159109"/>
            <a:ext cx="4296339" cy="2610493"/>
          </a:xfrm>
          <a:prstGeom prst="rect">
            <a:avLst/>
          </a:prstGeom>
        </p:spPr>
      </p:pic>
      <p:sp>
        <p:nvSpPr>
          <p:cNvPr id="14" name="TextBox 13">
            <a:extLst>
              <a:ext uri="{FF2B5EF4-FFF2-40B4-BE49-F238E27FC236}">
                <a16:creationId xmlns:a16="http://schemas.microsoft.com/office/drawing/2014/main" id="{EDEF5DB1-A098-498A-B2C3-CDA4C2ED8E68}"/>
              </a:ext>
            </a:extLst>
          </p:cNvPr>
          <p:cNvSpPr txBox="1"/>
          <p:nvPr/>
        </p:nvSpPr>
        <p:spPr bwMode="gray">
          <a:xfrm>
            <a:off x="10654096" y="4159109"/>
            <a:ext cx="1490803" cy="2310622"/>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solidFill>
                  <a:srgbClr val="FF0000"/>
                </a:solidFill>
              </a:rPr>
              <a:t>Plot the other possible spurious correlations:</a:t>
            </a:r>
          </a:p>
          <a:p>
            <a:pPr marL="182563" indent="-182563">
              <a:spcBef>
                <a:spcPts val="300"/>
              </a:spcBef>
              <a:spcAft>
                <a:spcPts val="300"/>
              </a:spcAft>
              <a:buClr>
                <a:schemeClr val="accent1"/>
              </a:buClr>
              <a:buSzPct val="90000"/>
              <a:buFont typeface="Arial" panose="020B0604020202020204" pitchFamily="34" charset="0"/>
              <a:buChar char="■"/>
            </a:pPr>
            <a:r>
              <a:rPr lang="en-US" sz="1200" dirty="0">
                <a:solidFill>
                  <a:srgbClr val="FF0000"/>
                </a:solidFill>
              </a:rPr>
              <a:t>Difficulty</a:t>
            </a:r>
          </a:p>
          <a:p>
            <a:pPr marL="182563" indent="-182563">
              <a:spcBef>
                <a:spcPts val="300"/>
              </a:spcBef>
              <a:spcAft>
                <a:spcPts val="300"/>
              </a:spcAft>
              <a:buClr>
                <a:schemeClr val="accent1"/>
              </a:buClr>
              <a:buSzPct val="90000"/>
              <a:buFont typeface="Arial" panose="020B0604020202020204" pitchFamily="34" charset="0"/>
              <a:buChar char="■"/>
            </a:pPr>
            <a:r>
              <a:rPr lang="en-US" sz="1200" dirty="0">
                <a:solidFill>
                  <a:srgbClr val="FF0000"/>
                </a:solidFill>
              </a:rPr>
              <a:t>Experience</a:t>
            </a:r>
          </a:p>
          <a:p>
            <a:pPr>
              <a:spcBef>
                <a:spcPts val="300"/>
              </a:spcBef>
              <a:spcAft>
                <a:spcPts val="300"/>
              </a:spcAft>
              <a:buClr>
                <a:schemeClr val="accent1"/>
              </a:buClr>
              <a:buSzPct val="90000"/>
            </a:pPr>
            <a:endParaRPr lang="en-US" sz="1200" dirty="0">
              <a:solidFill>
                <a:srgbClr val="FF0000"/>
              </a:solidFill>
            </a:endParaRPr>
          </a:p>
          <a:p>
            <a:pPr>
              <a:spcBef>
                <a:spcPts val="300"/>
              </a:spcBef>
              <a:spcAft>
                <a:spcPts val="300"/>
              </a:spcAft>
              <a:buClr>
                <a:schemeClr val="accent1"/>
              </a:buClr>
              <a:buSzPct val="90000"/>
            </a:pPr>
            <a:r>
              <a:rPr lang="en-US" sz="1200" dirty="0">
                <a:solidFill>
                  <a:srgbClr val="FF0000"/>
                </a:solidFill>
              </a:rPr>
              <a:t>Do the same for E1</a:t>
            </a:r>
          </a:p>
        </p:txBody>
      </p:sp>
    </p:spTree>
    <p:extLst>
      <p:ext uri="{BB962C8B-B14F-4D97-AF65-F5344CB8AC3E}">
        <p14:creationId xmlns:p14="http://schemas.microsoft.com/office/powerpoint/2010/main" val="166830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89C3-B20C-4E79-8286-A46C6FC55254}"/>
              </a:ext>
            </a:extLst>
          </p:cNvPr>
          <p:cNvSpPr>
            <a:spLocks noGrp="1"/>
          </p:cNvSpPr>
          <p:nvPr>
            <p:ph type="title"/>
          </p:nvPr>
        </p:nvSpPr>
        <p:spPr/>
        <p:txBody>
          <a:bodyPr>
            <a:normAutofit/>
          </a:bodyPr>
          <a:lstStyle/>
          <a:p>
            <a:r>
              <a:rPr lang="en-US" dirty="0"/>
              <a:t>Once upon a time in the 1940’s</a:t>
            </a:r>
          </a:p>
        </p:txBody>
      </p:sp>
      <p:pic>
        <p:nvPicPr>
          <p:cNvPr id="17" name="Picture 16" descr="A vintage photo of a group of people posing for the camera&#10;&#10;Description automatically generated">
            <a:extLst>
              <a:ext uri="{FF2B5EF4-FFF2-40B4-BE49-F238E27FC236}">
                <a16:creationId xmlns:a16="http://schemas.microsoft.com/office/drawing/2014/main" id="{E623879A-9AA0-45C8-8710-DF296FA03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0" y="798676"/>
            <a:ext cx="6692359" cy="5482855"/>
          </a:xfrm>
          <a:prstGeom prst="rect">
            <a:avLst/>
          </a:prstGeom>
        </p:spPr>
      </p:pic>
      <p:sp>
        <p:nvSpPr>
          <p:cNvPr id="21" name="Content Placeholder 2">
            <a:extLst>
              <a:ext uri="{FF2B5EF4-FFF2-40B4-BE49-F238E27FC236}">
                <a16:creationId xmlns:a16="http://schemas.microsoft.com/office/drawing/2014/main" id="{C6A15F82-A17B-464F-811A-C840F8A6EA5D}"/>
              </a:ext>
            </a:extLst>
          </p:cNvPr>
          <p:cNvSpPr txBox="1">
            <a:spLocks/>
          </p:cNvSpPr>
          <p:nvPr/>
        </p:nvSpPr>
        <p:spPr bwMode="gray">
          <a:xfrm>
            <a:off x="6755296" y="1282046"/>
            <a:ext cx="5436704" cy="1655838"/>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1940:</a:t>
            </a:r>
          </a:p>
          <a:p>
            <a:pPr marL="457200" lvl="1" indent="-217488">
              <a:buFont typeface="Arial" panose="020B0604020202020204" pitchFamily="34" charset="0"/>
              <a:buChar char="•"/>
            </a:pPr>
            <a:r>
              <a:rPr lang="en-US" dirty="0"/>
              <a:t>350.000 telephone operators </a:t>
            </a:r>
            <a:r>
              <a:rPr lang="en-US" sz="1600" dirty="0"/>
              <a:t>[Eth 2019]</a:t>
            </a:r>
          </a:p>
          <a:p>
            <a:pPr marL="457200" lvl="1" indent="-217488">
              <a:buFont typeface="Arial" panose="020B0604020202020204" pitchFamily="34" charset="0"/>
              <a:buChar char="•"/>
            </a:pPr>
            <a:r>
              <a:rPr lang="en-US" dirty="0"/>
              <a:t>18.2 million working women</a:t>
            </a:r>
          </a:p>
          <a:p>
            <a:pPr marL="457200" lvl="1" indent="-217488">
              <a:buFont typeface="Arial" panose="020B0604020202020204" pitchFamily="34" charset="0"/>
              <a:buChar char="•"/>
            </a:pPr>
            <a:r>
              <a:rPr lang="en-US" dirty="0"/>
              <a:t>2% of women work force</a:t>
            </a:r>
          </a:p>
        </p:txBody>
      </p:sp>
      <p:sp>
        <p:nvSpPr>
          <p:cNvPr id="22" name="Content Placeholder 2">
            <a:extLst>
              <a:ext uri="{FF2B5EF4-FFF2-40B4-BE49-F238E27FC236}">
                <a16:creationId xmlns:a16="http://schemas.microsoft.com/office/drawing/2014/main" id="{0CE85213-15A4-479C-8E9E-158DBD5E1590}"/>
              </a:ext>
            </a:extLst>
          </p:cNvPr>
          <p:cNvSpPr txBox="1">
            <a:spLocks/>
          </p:cNvSpPr>
          <p:nvPr/>
        </p:nvSpPr>
        <p:spPr>
          <a:xfrm>
            <a:off x="6679096" y="4024423"/>
            <a:ext cx="5436704" cy="1879420"/>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2020:</a:t>
            </a:r>
          </a:p>
          <a:p>
            <a:pPr marL="396875" lvl="1" indent="-157163">
              <a:buFont typeface="Arial" panose="020B0604020202020204" pitchFamily="34" charset="0"/>
              <a:buChar char="•"/>
            </a:pPr>
            <a:r>
              <a:rPr lang="en-US" dirty="0"/>
              <a:t>4.4 million </a:t>
            </a:r>
            <a:r>
              <a:rPr lang="en-US" dirty="0" err="1"/>
              <a:t>softw</a:t>
            </a:r>
            <a:r>
              <a:rPr lang="en-US" dirty="0"/>
              <a:t>. developers </a:t>
            </a:r>
            <a:r>
              <a:rPr lang="en-US" sz="1600" dirty="0"/>
              <a:t>[</a:t>
            </a:r>
            <a:r>
              <a:rPr lang="en-US" sz="1600" dirty="0" err="1"/>
              <a:t>Daxx</a:t>
            </a:r>
            <a:r>
              <a:rPr lang="en-US" sz="1600" dirty="0"/>
              <a:t> 2020]</a:t>
            </a:r>
          </a:p>
          <a:p>
            <a:pPr marL="396875" lvl="1" indent="-157163">
              <a:buFont typeface="Arial" panose="020B0604020202020204" pitchFamily="34" charset="0"/>
              <a:buChar char="•"/>
            </a:pPr>
            <a:r>
              <a:rPr lang="en-US" dirty="0"/>
              <a:t>158 million working people</a:t>
            </a:r>
          </a:p>
          <a:p>
            <a:pPr marL="396875" lvl="1" indent="-157163">
              <a:buFont typeface="Arial" panose="020B0604020202020204" pitchFamily="34" charset="0"/>
              <a:buChar char="•"/>
            </a:pPr>
            <a:r>
              <a:rPr lang="en-US" dirty="0"/>
              <a:t>2.6% of US work force </a:t>
            </a:r>
          </a:p>
          <a:p>
            <a:endParaRPr lang="en-US" dirty="0"/>
          </a:p>
        </p:txBody>
      </p:sp>
      <p:pic>
        <p:nvPicPr>
          <p:cNvPr id="24" name="Picture 23" descr="A person standing in front of a fence&#10;&#10;Description automatically generated">
            <a:extLst>
              <a:ext uri="{FF2B5EF4-FFF2-40B4-BE49-F238E27FC236}">
                <a16:creationId xmlns:a16="http://schemas.microsoft.com/office/drawing/2014/main" id="{D70F15C1-5141-4243-8121-971ECBE1A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44" y="1742771"/>
            <a:ext cx="6519010" cy="3221362"/>
          </a:xfrm>
          <a:prstGeom prst="rect">
            <a:avLst/>
          </a:prstGeom>
        </p:spPr>
      </p:pic>
    </p:spTree>
    <p:extLst>
      <p:ext uri="{BB962C8B-B14F-4D97-AF65-F5344CB8AC3E}">
        <p14:creationId xmlns:p14="http://schemas.microsoft.com/office/powerpoint/2010/main" val="369049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0CBC80-B46A-4984-ABBC-BAF54864B73B}"/>
              </a:ext>
            </a:extLst>
          </p:cNvPr>
          <p:cNvPicPr>
            <a:picLocks noChangeAspect="1"/>
          </p:cNvPicPr>
          <p:nvPr/>
        </p:nvPicPr>
        <p:blipFill>
          <a:blip r:embed="rId3"/>
          <a:stretch>
            <a:fillRect/>
          </a:stretch>
        </p:blipFill>
        <p:spPr>
          <a:xfrm>
            <a:off x="269397" y="830790"/>
            <a:ext cx="4547151" cy="3557181"/>
          </a:xfrm>
          <a:prstGeom prst="rect">
            <a:avLst/>
          </a:prstGeom>
        </p:spPr>
      </p:pic>
      <p:sp>
        <p:nvSpPr>
          <p:cNvPr id="6" name="Text Placeholder 1">
            <a:extLst>
              <a:ext uri="{FF2B5EF4-FFF2-40B4-BE49-F238E27FC236}">
                <a16:creationId xmlns:a16="http://schemas.microsoft.com/office/drawing/2014/main" id="{4BFA7872-6257-496E-84A5-48908C946288}"/>
              </a:ext>
            </a:extLst>
          </p:cNvPr>
          <p:cNvSpPr>
            <a:spLocks noGrp="1"/>
          </p:cNvSpPr>
          <p:nvPr>
            <p:ph type="body" sz="quarter" idx="13"/>
          </p:nvPr>
        </p:nvSpPr>
        <p:spPr>
          <a:xfrm>
            <a:off x="924327" y="5584267"/>
            <a:ext cx="4447396" cy="309315"/>
          </a:xfrm>
        </p:spPr>
        <p:txBody>
          <a:bodyPr/>
          <a:lstStyle/>
          <a:p>
            <a:r>
              <a:rPr lang="pt-BR" b="1" dirty="0"/>
              <a:t>Solution – </a:t>
            </a:r>
            <a:r>
              <a:rPr lang="pt-BR" b="1" dirty="0" err="1"/>
              <a:t>condition</a:t>
            </a:r>
            <a:r>
              <a:rPr lang="pt-BR" b="1" dirty="0"/>
              <a:t> on age!</a:t>
            </a:r>
            <a:endParaRPr lang="en-US" b="1" dirty="0"/>
          </a:p>
        </p:txBody>
      </p:sp>
      <p:sp>
        <p:nvSpPr>
          <p:cNvPr id="3" name="Title 2">
            <a:extLst>
              <a:ext uri="{FF2B5EF4-FFF2-40B4-BE49-F238E27FC236}">
                <a16:creationId xmlns:a16="http://schemas.microsoft.com/office/drawing/2014/main" id="{214A9FEB-1BCB-48F1-A560-F96ECE099BF9}"/>
              </a:ext>
            </a:extLst>
          </p:cNvPr>
          <p:cNvSpPr>
            <a:spLocks noGrp="1"/>
          </p:cNvSpPr>
          <p:nvPr>
            <p:ph type="title"/>
          </p:nvPr>
        </p:nvSpPr>
        <p:spPr/>
        <p:txBody>
          <a:bodyPr/>
          <a:lstStyle/>
          <a:p>
            <a:r>
              <a:rPr lang="en-US" dirty="0" err="1"/>
              <a:t>Simpsom</a:t>
            </a:r>
            <a:r>
              <a:rPr lang="en-US" dirty="0"/>
              <a:t> Paradox</a:t>
            </a:r>
          </a:p>
        </p:txBody>
      </p:sp>
      <p:pic>
        <p:nvPicPr>
          <p:cNvPr id="4" name="Picture 3">
            <a:extLst>
              <a:ext uri="{FF2B5EF4-FFF2-40B4-BE49-F238E27FC236}">
                <a16:creationId xmlns:a16="http://schemas.microsoft.com/office/drawing/2014/main" id="{8B1050E0-4E0A-4C66-9827-AEBD9DCBD44F}"/>
              </a:ext>
            </a:extLst>
          </p:cNvPr>
          <p:cNvPicPr>
            <a:picLocks noChangeAspect="1"/>
          </p:cNvPicPr>
          <p:nvPr/>
        </p:nvPicPr>
        <p:blipFill>
          <a:blip r:embed="rId4"/>
          <a:stretch>
            <a:fillRect/>
          </a:stretch>
        </p:blipFill>
        <p:spPr>
          <a:xfrm>
            <a:off x="4922874" y="814627"/>
            <a:ext cx="4000973" cy="3589506"/>
          </a:xfrm>
          <a:prstGeom prst="rect">
            <a:avLst/>
          </a:prstGeom>
        </p:spPr>
      </p:pic>
      <p:sp>
        <p:nvSpPr>
          <p:cNvPr id="7" name="Rectangle 6">
            <a:extLst>
              <a:ext uri="{FF2B5EF4-FFF2-40B4-BE49-F238E27FC236}">
                <a16:creationId xmlns:a16="http://schemas.microsoft.com/office/drawing/2014/main" id="{7B133E4B-4AA9-4C0B-9DE3-4063E546C128}"/>
              </a:ext>
            </a:extLst>
          </p:cNvPr>
          <p:cNvSpPr/>
          <p:nvPr/>
        </p:nvSpPr>
        <p:spPr>
          <a:xfrm>
            <a:off x="1418602" y="4360491"/>
            <a:ext cx="7008543" cy="307777"/>
          </a:xfrm>
          <a:prstGeom prst="rect">
            <a:avLst/>
          </a:prstGeom>
        </p:spPr>
        <p:txBody>
          <a:bodyPr wrap="square">
            <a:spAutoFit/>
          </a:bodyPr>
          <a:lstStyle/>
          <a:p>
            <a:r>
              <a:rPr lang="en-US" sz="1400" dirty="0"/>
              <a:t>[Pearl, </a:t>
            </a:r>
            <a:r>
              <a:rPr lang="en-US" sz="1400" dirty="0" err="1"/>
              <a:t>Glymour</a:t>
            </a:r>
            <a:r>
              <a:rPr lang="en-US" sz="1400" dirty="0"/>
              <a:t> &amp; Jewell 2016], Causal Inference in Statistics: A Primer.</a:t>
            </a:r>
          </a:p>
        </p:txBody>
      </p:sp>
      <p:sp>
        <p:nvSpPr>
          <p:cNvPr id="8" name="Oval 7">
            <a:extLst>
              <a:ext uri="{FF2B5EF4-FFF2-40B4-BE49-F238E27FC236}">
                <a16:creationId xmlns:a16="http://schemas.microsoft.com/office/drawing/2014/main" id="{BEE0A62E-4E36-40C9-BF17-334B9457E47A}"/>
              </a:ext>
            </a:extLst>
          </p:cNvPr>
          <p:cNvSpPr/>
          <p:nvPr/>
        </p:nvSpPr>
        <p:spPr>
          <a:xfrm>
            <a:off x="6650943" y="4982983"/>
            <a:ext cx="1666155"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Age</a:t>
            </a:r>
          </a:p>
        </p:txBody>
      </p:sp>
      <p:sp>
        <p:nvSpPr>
          <p:cNvPr id="9" name="Oval 8">
            <a:extLst>
              <a:ext uri="{FF2B5EF4-FFF2-40B4-BE49-F238E27FC236}">
                <a16:creationId xmlns:a16="http://schemas.microsoft.com/office/drawing/2014/main" id="{CC232450-7716-4472-851E-3BDD321704E8}"/>
              </a:ext>
            </a:extLst>
          </p:cNvPr>
          <p:cNvSpPr/>
          <p:nvPr/>
        </p:nvSpPr>
        <p:spPr>
          <a:xfrm>
            <a:off x="5376805" y="6031710"/>
            <a:ext cx="1773128"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Exercise</a:t>
            </a:r>
          </a:p>
        </p:txBody>
      </p:sp>
      <p:cxnSp>
        <p:nvCxnSpPr>
          <p:cNvPr id="10" name="Straight Arrow Connector 9">
            <a:extLst>
              <a:ext uri="{FF2B5EF4-FFF2-40B4-BE49-F238E27FC236}">
                <a16:creationId xmlns:a16="http://schemas.microsoft.com/office/drawing/2014/main" id="{0703A8CC-9B7A-4865-BE70-41B17DD44F6F}"/>
              </a:ext>
            </a:extLst>
          </p:cNvPr>
          <p:cNvCxnSpPr>
            <a:cxnSpLocks/>
            <a:stCxn id="8" idx="3"/>
            <a:endCxn id="9" idx="0"/>
          </p:cNvCxnSpPr>
          <p:nvPr/>
        </p:nvCxnSpPr>
        <p:spPr>
          <a:xfrm flipH="1">
            <a:off x="6263369" y="5609501"/>
            <a:ext cx="631577"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05A0E68-F58C-4757-B8E0-946B88D04CA4}"/>
              </a:ext>
            </a:extLst>
          </p:cNvPr>
          <p:cNvCxnSpPr>
            <a:cxnSpLocks/>
            <a:stCxn id="8" idx="5"/>
            <a:endCxn id="13" idx="0"/>
          </p:cNvCxnSpPr>
          <p:nvPr/>
        </p:nvCxnSpPr>
        <p:spPr>
          <a:xfrm>
            <a:off x="8073095" y="5609501"/>
            <a:ext cx="621600" cy="42220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B33FE02-2DF5-47EF-A6AF-494A3AD09A31}"/>
              </a:ext>
            </a:extLst>
          </p:cNvPr>
          <p:cNvCxnSpPr>
            <a:cxnSpLocks/>
            <a:stCxn id="9" idx="6"/>
            <a:endCxn id="13" idx="2"/>
          </p:cNvCxnSpPr>
          <p:nvPr/>
        </p:nvCxnSpPr>
        <p:spPr>
          <a:xfrm>
            <a:off x="7149933" y="6398716"/>
            <a:ext cx="497838"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996E686-CF9A-464A-9F40-696095FAAFC0}"/>
              </a:ext>
            </a:extLst>
          </p:cNvPr>
          <p:cNvSpPr/>
          <p:nvPr/>
        </p:nvSpPr>
        <p:spPr>
          <a:xfrm>
            <a:off x="7647771" y="6031710"/>
            <a:ext cx="2093847" cy="734012"/>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Cholesterol</a:t>
            </a:r>
          </a:p>
        </p:txBody>
      </p:sp>
    </p:spTree>
    <p:extLst>
      <p:ext uri="{BB962C8B-B14F-4D97-AF65-F5344CB8AC3E}">
        <p14:creationId xmlns:p14="http://schemas.microsoft.com/office/powerpoint/2010/main" val="233958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D5E133-A931-42C7-B16B-3E7BBD52EECF}"/>
              </a:ext>
            </a:extLst>
          </p:cNvPr>
          <p:cNvSpPr>
            <a:spLocks noGrp="1"/>
          </p:cNvSpPr>
          <p:nvPr>
            <p:ph type="title"/>
          </p:nvPr>
        </p:nvSpPr>
        <p:spPr>
          <a:xfrm>
            <a:off x="478369" y="144001"/>
            <a:ext cx="9169401" cy="555840"/>
          </a:xfrm>
        </p:spPr>
        <p:txBody>
          <a:bodyPr/>
          <a:lstStyle/>
          <a:p>
            <a:r>
              <a:rPr lang="pt-BR" dirty="0"/>
              <a:t>Simpson’s paradox Covid-19 fatality rates</a:t>
            </a:r>
            <a:endParaRPr lang="en-US" dirty="0"/>
          </a:p>
        </p:txBody>
      </p:sp>
      <p:pic>
        <p:nvPicPr>
          <p:cNvPr id="4" name="Picture 3">
            <a:extLst>
              <a:ext uri="{FF2B5EF4-FFF2-40B4-BE49-F238E27FC236}">
                <a16:creationId xmlns:a16="http://schemas.microsoft.com/office/drawing/2014/main" id="{03B70BB0-9B3E-4ED7-AB02-676C5647318A}"/>
              </a:ext>
            </a:extLst>
          </p:cNvPr>
          <p:cNvPicPr>
            <a:picLocks noChangeAspect="1"/>
          </p:cNvPicPr>
          <p:nvPr/>
        </p:nvPicPr>
        <p:blipFill>
          <a:blip r:embed="rId3"/>
          <a:stretch>
            <a:fillRect/>
          </a:stretch>
        </p:blipFill>
        <p:spPr>
          <a:xfrm>
            <a:off x="-53787" y="888223"/>
            <a:ext cx="5330536" cy="3490335"/>
          </a:xfrm>
          <a:prstGeom prst="rect">
            <a:avLst/>
          </a:prstGeom>
        </p:spPr>
      </p:pic>
      <p:pic>
        <p:nvPicPr>
          <p:cNvPr id="5" name="Picture 4">
            <a:extLst>
              <a:ext uri="{FF2B5EF4-FFF2-40B4-BE49-F238E27FC236}">
                <a16:creationId xmlns:a16="http://schemas.microsoft.com/office/drawing/2014/main" id="{A5C282D0-AC7F-447B-BA07-8404BA09CDF3}"/>
              </a:ext>
            </a:extLst>
          </p:cNvPr>
          <p:cNvPicPr>
            <a:picLocks noChangeAspect="1"/>
          </p:cNvPicPr>
          <p:nvPr/>
        </p:nvPicPr>
        <p:blipFill>
          <a:blip r:embed="rId4"/>
          <a:stretch>
            <a:fillRect/>
          </a:stretch>
        </p:blipFill>
        <p:spPr>
          <a:xfrm>
            <a:off x="6042591" y="1021170"/>
            <a:ext cx="5136010" cy="3284083"/>
          </a:xfrm>
          <a:prstGeom prst="rect">
            <a:avLst/>
          </a:prstGeom>
        </p:spPr>
      </p:pic>
      <p:sp>
        <p:nvSpPr>
          <p:cNvPr id="6" name="Left Brace 5">
            <a:extLst>
              <a:ext uri="{FF2B5EF4-FFF2-40B4-BE49-F238E27FC236}">
                <a16:creationId xmlns:a16="http://schemas.microsoft.com/office/drawing/2014/main" id="{4FB8C13D-F943-4735-BF3E-C93D0701902D}"/>
              </a:ext>
            </a:extLst>
          </p:cNvPr>
          <p:cNvSpPr/>
          <p:nvPr/>
        </p:nvSpPr>
        <p:spPr bwMode="gray">
          <a:xfrm rot="16200000">
            <a:off x="4713291" y="4068860"/>
            <a:ext cx="308883" cy="514203"/>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1D77FE0-5224-4C21-9E0D-3E8ADE717AD4}"/>
              </a:ext>
            </a:extLst>
          </p:cNvPr>
          <p:cNvSpPr txBox="1"/>
          <p:nvPr/>
        </p:nvSpPr>
        <p:spPr bwMode="gray">
          <a:xfrm>
            <a:off x="2508493" y="4579675"/>
            <a:ext cx="3173501" cy="36933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CFR(China) &lt; CFR(Italy) !</a:t>
            </a:r>
            <a:endParaRPr lang="en-US" sz="1600" b="1" dirty="0" err="1">
              <a:solidFill>
                <a:sysClr val="windowText" lastClr="000000"/>
              </a:solidFill>
            </a:endParaRPr>
          </a:p>
        </p:txBody>
      </p:sp>
      <p:sp>
        <p:nvSpPr>
          <p:cNvPr id="8" name="TextBox 7">
            <a:extLst>
              <a:ext uri="{FF2B5EF4-FFF2-40B4-BE49-F238E27FC236}">
                <a16:creationId xmlns:a16="http://schemas.microsoft.com/office/drawing/2014/main" id="{AD23CF2A-915B-494E-B8E5-5108EF62507A}"/>
              </a:ext>
            </a:extLst>
          </p:cNvPr>
          <p:cNvSpPr txBox="1"/>
          <p:nvPr/>
        </p:nvSpPr>
        <p:spPr bwMode="gray">
          <a:xfrm>
            <a:off x="6572622" y="4244843"/>
            <a:ext cx="4855249" cy="535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b="1" dirty="0">
                <a:solidFill>
                  <a:sysClr val="windowText" lastClr="000000"/>
                </a:solidFill>
              </a:rPr>
              <a:t>Because Italy has a larger proportion of confirmed cases among older age groups.</a:t>
            </a:r>
            <a:endParaRPr lang="en-US" sz="1600" b="1" dirty="0" err="1">
              <a:solidFill>
                <a:sysClr val="windowText" lastClr="000000"/>
              </a:solidFill>
            </a:endParaRPr>
          </a:p>
        </p:txBody>
      </p:sp>
      <p:cxnSp>
        <p:nvCxnSpPr>
          <p:cNvPr id="9" name="Straight Arrow Connector 8">
            <a:extLst>
              <a:ext uri="{FF2B5EF4-FFF2-40B4-BE49-F238E27FC236}">
                <a16:creationId xmlns:a16="http://schemas.microsoft.com/office/drawing/2014/main" id="{21D9192F-A861-478F-B102-0C5326D97E94}"/>
              </a:ext>
            </a:extLst>
          </p:cNvPr>
          <p:cNvCxnSpPr/>
          <p:nvPr/>
        </p:nvCxnSpPr>
        <p:spPr bwMode="gray">
          <a:xfrm>
            <a:off x="4290307" y="1090798"/>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8547BF-E25B-4106-BAB6-7617248EBAD9}"/>
              </a:ext>
            </a:extLst>
          </p:cNvPr>
          <p:cNvCxnSpPr/>
          <p:nvPr/>
        </p:nvCxnSpPr>
        <p:spPr bwMode="gray">
          <a:xfrm>
            <a:off x="3864197" y="2219733"/>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C89A50-AADA-4A5D-8E82-8095A28439E0}"/>
              </a:ext>
            </a:extLst>
          </p:cNvPr>
          <p:cNvCxnSpPr/>
          <p:nvPr/>
        </p:nvCxnSpPr>
        <p:spPr bwMode="gray">
          <a:xfrm>
            <a:off x="3411868" y="2977183"/>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458362-3F41-40E1-ABCC-7DEDA8644A98}"/>
              </a:ext>
            </a:extLst>
          </p:cNvPr>
          <p:cNvCxnSpPr/>
          <p:nvPr/>
        </p:nvCxnSpPr>
        <p:spPr bwMode="gray">
          <a:xfrm>
            <a:off x="2960900" y="3356515"/>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B5943F-B188-48BE-A50E-190C7945CE87}"/>
              </a:ext>
            </a:extLst>
          </p:cNvPr>
          <p:cNvCxnSpPr>
            <a:cxnSpLocks/>
          </p:cNvCxnSpPr>
          <p:nvPr/>
        </p:nvCxnSpPr>
        <p:spPr bwMode="gray">
          <a:xfrm>
            <a:off x="2493899" y="3536851"/>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0B7E4B-1DF3-405A-94D0-524E26665AA0}"/>
              </a:ext>
            </a:extLst>
          </p:cNvPr>
          <p:cNvCxnSpPr>
            <a:cxnSpLocks/>
          </p:cNvCxnSpPr>
          <p:nvPr/>
        </p:nvCxnSpPr>
        <p:spPr bwMode="gray">
          <a:xfrm>
            <a:off x="2001921" y="3536851"/>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589C4D-863C-4DB2-A788-165614D593FD}"/>
              </a:ext>
            </a:extLst>
          </p:cNvPr>
          <p:cNvCxnSpPr>
            <a:cxnSpLocks/>
          </p:cNvCxnSpPr>
          <p:nvPr/>
        </p:nvCxnSpPr>
        <p:spPr bwMode="gray">
          <a:xfrm flipV="1">
            <a:off x="4600957" y="2930407"/>
            <a:ext cx="266775" cy="5072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2B9240-C2B4-4843-932E-751F1BD5F11F}"/>
              </a:ext>
            </a:extLst>
          </p:cNvPr>
          <p:cNvCxnSpPr>
            <a:cxnSpLocks/>
          </p:cNvCxnSpPr>
          <p:nvPr/>
        </p:nvCxnSpPr>
        <p:spPr bwMode="gray">
          <a:xfrm>
            <a:off x="1615650" y="3536852"/>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AB75C5-14B6-413A-A033-00CBABC5AA81}"/>
              </a:ext>
            </a:extLst>
          </p:cNvPr>
          <p:cNvCxnSpPr>
            <a:cxnSpLocks/>
          </p:cNvCxnSpPr>
          <p:nvPr/>
        </p:nvCxnSpPr>
        <p:spPr bwMode="gray">
          <a:xfrm>
            <a:off x="1116972" y="3536852"/>
            <a:ext cx="224814" cy="41365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D14EB7-C156-41AF-A8B9-4E5BEE470236}"/>
              </a:ext>
            </a:extLst>
          </p:cNvPr>
          <p:cNvSpPr txBox="1"/>
          <p:nvPr/>
        </p:nvSpPr>
        <p:spPr bwMode="gray">
          <a:xfrm>
            <a:off x="636108" y="5216532"/>
            <a:ext cx="4100370" cy="646331"/>
          </a:xfrm>
          <a:prstGeom prst="rect">
            <a:avLst/>
          </a:prstGeom>
          <a:noFill/>
        </p:spPr>
        <p:txBody>
          <a:bodyPr wrap="square">
            <a:spAutoFit/>
          </a:bodyPr>
          <a:lstStyle/>
          <a:p>
            <a:r>
              <a:rPr lang="en-US" dirty="0"/>
              <a:t>Solution – condition on additional factors = Country</a:t>
            </a:r>
          </a:p>
        </p:txBody>
      </p:sp>
      <p:sp>
        <p:nvSpPr>
          <p:cNvPr id="23" name="TextBox 22">
            <a:extLst>
              <a:ext uri="{FF2B5EF4-FFF2-40B4-BE49-F238E27FC236}">
                <a16:creationId xmlns:a16="http://schemas.microsoft.com/office/drawing/2014/main" id="{2533D4E9-B81D-4EA5-B797-4D8CE278D9C0}"/>
              </a:ext>
            </a:extLst>
          </p:cNvPr>
          <p:cNvSpPr txBox="1"/>
          <p:nvPr/>
        </p:nvSpPr>
        <p:spPr bwMode="gray">
          <a:xfrm>
            <a:off x="0" y="6549706"/>
            <a:ext cx="11059886" cy="276999"/>
          </a:xfrm>
          <a:prstGeom prst="rect">
            <a:avLst/>
          </a:prstGeom>
          <a:noFill/>
        </p:spPr>
        <p:txBody>
          <a:bodyPr wrap="square">
            <a:spAutoFit/>
          </a:bodyPr>
          <a:lstStyle/>
          <a:p>
            <a:r>
              <a:rPr lang="en-US" sz="1200" u="sng" dirty="0"/>
              <a:t>Sources</a:t>
            </a:r>
            <a:r>
              <a:rPr lang="en-US" sz="1200" dirty="0"/>
              <a:t>: [von </a:t>
            </a:r>
            <a:r>
              <a:rPr lang="en-US" sz="1200" dirty="0" err="1">
                <a:solidFill>
                  <a:srgbClr val="222222"/>
                </a:solidFill>
                <a:latin typeface="Arial" panose="020B0604020202020204" pitchFamily="34" charset="0"/>
              </a:rPr>
              <a:t>Kügelgen</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Gresele</a:t>
            </a:r>
            <a:r>
              <a:rPr lang="en-US" sz="1200" dirty="0">
                <a:solidFill>
                  <a:srgbClr val="222222"/>
                </a:solidFill>
                <a:latin typeface="Arial" panose="020B0604020202020204" pitchFamily="34" charset="0"/>
              </a:rPr>
              <a:t> &amp; </a:t>
            </a:r>
            <a:r>
              <a:rPr lang="en-US" sz="1200" dirty="0" err="1"/>
              <a:t>Schölkopf</a:t>
            </a:r>
            <a:r>
              <a:rPr lang="en-US" sz="1200" dirty="0"/>
              <a:t> et al. 2020] [Wu &amp; McGoogan 2020] [Instituto </a:t>
            </a:r>
            <a:r>
              <a:rPr lang="en-US" sz="1200" dirty="0" err="1"/>
              <a:t>Superiore</a:t>
            </a:r>
            <a:r>
              <a:rPr lang="en-US" sz="1200" dirty="0"/>
              <a:t> di </a:t>
            </a:r>
            <a:r>
              <a:rPr lang="en-US" sz="1200" dirty="0" err="1"/>
              <a:t>Sanita</a:t>
            </a:r>
            <a:r>
              <a:rPr lang="en-US" sz="1200" dirty="0"/>
              <a:t> 2020]</a:t>
            </a:r>
          </a:p>
        </p:txBody>
      </p:sp>
      <p:sp>
        <p:nvSpPr>
          <p:cNvPr id="24" name="Oval 23">
            <a:extLst>
              <a:ext uri="{FF2B5EF4-FFF2-40B4-BE49-F238E27FC236}">
                <a16:creationId xmlns:a16="http://schemas.microsoft.com/office/drawing/2014/main" id="{6D3B05B8-E304-48E7-861D-9577FC5E159C}"/>
              </a:ext>
            </a:extLst>
          </p:cNvPr>
          <p:cNvSpPr/>
          <p:nvPr/>
        </p:nvSpPr>
        <p:spPr>
          <a:xfrm>
            <a:off x="5351053" y="4825006"/>
            <a:ext cx="1597879" cy="503554"/>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Country</a:t>
            </a:r>
          </a:p>
        </p:txBody>
      </p:sp>
      <p:sp>
        <p:nvSpPr>
          <p:cNvPr id="25" name="Oval 24">
            <a:extLst>
              <a:ext uri="{FF2B5EF4-FFF2-40B4-BE49-F238E27FC236}">
                <a16:creationId xmlns:a16="http://schemas.microsoft.com/office/drawing/2014/main" id="{6FE491B8-0805-4A24-AA2D-306AC2F83C2E}"/>
              </a:ext>
            </a:extLst>
          </p:cNvPr>
          <p:cNvSpPr/>
          <p:nvPr/>
        </p:nvSpPr>
        <p:spPr>
          <a:xfrm>
            <a:off x="4610631" y="5718000"/>
            <a:ext cx="1154378" cy="503554"/>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Age</a:t>
            </a:r>
          </a:p>
        </p:txBody>
      </p:sp>
      <p:cxnSp>
        <p:nvCxnSpPr>
          <p:cNvPr id="26" name="Straight Arrow Connector 25">
            <a:extLst>
              <a:ext uri="{FF2B5EF4-FFF2-40B4-BE49-F238E27FC236}">
                <a16:creationId xmlns:a16="http://schemas.microsoft.com/office/drawing/2014/main" id="{BDB33C6C-668D-478D-94D2-75F9065162F3}"/>
              </a:ext>
            </a:extLst>
          </p:cNvPr>
          <p:cNvCxnSpPr>
            <a:cxnSpLocks/>
            <a:stCxn id="24" idx="3"/>
            <a:endCxn id="25" idx="0"/>
          </p:cNvCxnSpPr>
          <p:nvPr/>
        </p:nvCxnSpPr>
        <p:spPr>
          <a:xfrm flipH="1">
            <a:off x="5187820" y="5254816"/>
            <a:ext cx="397237" cy="463184"/>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CB4F186-B520-476E-B823-6C0913FBBA78}"/>
              </a:ext>
            </a:extLst>
          </p:cNvPr>
          <p:cNvCxnSpPr>
            <a:cxnSpLocks/>
            <a:stCxn id="24" idx="5"/>
            <a:endCxn id="29" idx="0"/>
          </p:cNvCxnSpPr>
          <p:nvPr/>
        </p:nvCxnSpPr>
        <p:spPr>
          <a:xfrm>
            <a:off x="6714928" y="5254816"/>
            <a:ext cx="323349" cy="463184"/>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7191BAD-9C9C-490E-B62F-8786DDBB956D}"/>
              </a:ext>
            </a:extLst>
          </p:cNvPr>
          <p:cNvCxnSpPr>
            <a:cxnSpLocks/>
            <a:stCxn id="25" idx="6"/>
            <a:endCxn id="29" idx="2"/>
          </p:cNvCxnSpPr>
          <p:nvPr/>
        </p:nvCxnSpPr>
        <p:spPr>
          <a:xfrm>
            <a:off x="5765009" y="5969777"/>
            <a:ext cx="583641"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70E4DBAB-BEFE-4ABF-BA8B-53B553D88125}"/>
              </a:ext>
            </a:extLst>
          </p:cNvPr>
          <p:cNvSpPr/>
          <p:nvPr/>
        </p:nvSpPr>
        <p:spPr>
          <a:xfrm>
            <a:off x="6348650" y="5718000"/>
            <a:ext cx="1379253" cy="503554"/>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CFR</a:t>
            </a:r>
          </a:p>
        </p:txBody>
      </p:sp>
      <p:sp>
        <p:nvSpPr>
          <p:cNvPr id="40" name="TextBox 39">
            <a:extLst>
              <a:ext uri="{FF2B5EF4-FFF2-40B4-BE49-F238E27FC236}">
                <a16:creationId xmlns:a16="http://schemas.microsoft.com/office/drawing/2014/main" id="{E14D2934-4E44-42A7-B2D0-BE478E859BF2}"/>
              </a:ext>
            </a:extLst>
          </p:cNvPr>
          <p:cNvSpPr txBox="1"/>
          <p:nvPr/>
        </p:nvSpPr>
        <p:spPr bwMode="gray">
          <a:xfrm>
            <a:off x="7848672" y="5140785"/>
            <a:ext cx="4100370" cy="923330"/>
          </a:xfrm>
          <a:prstGeom prst="rect">
            <a:avLst/>
          </a:prstGeom>
          <a:noFill/>
        </p:spPr>
        <p:txBody>
          <a:bodyPr wrap="square">
            <a:spAutoFit/>
          </a:bodyPr>
          <a:lstStyle/>
          <a:p>
            <a:r>
              <a:rPr lang="en-US" dirty="0"/>
              <a:t>Total Effect of Country on CFR = Direct Effect + Indirect Effect</a:t>
            </a:r>
          </a:p>
          <a:p>
            <a:endParaRPr lang="en-US" dirty="0"/>
          </a:p>
        </p:txBody>
      </p:sp>
    </p:spTree>
    <p:extLst>
      <p:ext uri="{BB962C8B-B14F-4D97-AF65-F5344CB8AC3E}">
        <p14:creationId xmlns:p14="http://schemas.microsoft.com/office/powerpoint/2010/main" val="2688125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par>
                                <p:cTn id="26" presetID="14" presetClass="entr" presetSubtype="1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randombar(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21" grpId="0"/>
      <p:bldP spid="24" grpId="0" animBg="1"/>
      <p:bldP spid="25" grpId="0" animBg="1"/>
      <p:bldP spid="29"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5335071"/>
            <a:ext cx="11228919" cy="870014"/>
          </a:xfrm>
        </p:spPr>
        <p:txBody>
          <a:bodyPr/>
          <a:lstStyle/>
          <a:p>
            <a:r>
              <a:rPr lang="en-US" sz="4000" dirty="0"/>
              <a:t>Towards Causal Mechanisms</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112873"/>
            <a:ext cx="7318359" cy="3395332"/>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2400" b="0" i="0" dirty="0">
                <a:solidFill>
                  <a:srgbClr val="181818"/>
                </a:solidFill>
                <a:effectLst/>
                <a:latin typeface="+mj-lt"/>
              </a:rPr>
              <a:t>“</a:t>
            </a:r>
            <a:r>
              <a:rPr lang="en-US" sz="2400" b="0" i="0" u="sng" dirty="0">
                <a:solidFill>
                  <a:srgbClr val="181818"/>
                </a:solidFill>
                <a:effectLst/>
                <a:latin typeface="+mj-lt"/>
              </a:rPr>
              <a:t>A map is not the territory</a:t>
            </a:r>
            <a:r>
              <a:rPr lang="en-US" sz="2400" b="0" i="0" dirty="0">
                <a:solidFill>
                  <a:srgbClr val="181818"/>
                </a:solidFill>
                <a:effectLst/>
                <a:latin typeface="+mj-lt"/>
              </a:rPr>
              <a:t> it represents, but, if correct, it has a similar structure to the territory, which accounts for its usefulness.”</a:t>
            </a:r>
          </a:p>
          <a:p>
            <a:pPr>
              <a:lnSpc>
                <a:spcPct val="100000"/>
              </a:lnSpc>
            </a:pPr>
            <a:r>
              <a:rPr lang="en-US" sz="2000" dirty="0">
                <a:latin typeface="+mj-lt"/>
              </a:rPr>
              <a:t>				</a:t>
            </a:r>
          </a:p>
          <a:p>
            <a:pPr>
              <a:lnSpc>
                <a:spcPct val="100000"/>
              </a:lnSpc>
            </a:pPr>
            <a:r>
              <a:rPr lang="en-US" sz="2000" b="0" i="0" dirty="0">
                <a:solidFill>
                  <a:srgbClr val="181818"/>
                </a:solidFill>
                <a:effectLst/>
                <a:latin typeface="+mj-lt"/>
              </a:rPr>
              <a:t>― </a:t>
            </a:r>
            <a:r>
              <a:rPr lang="en-US" sz="2000" b="1" i="0" dirty="0">
                <a:solidFill>
                  <a:srgbClr val="333333"/>
                </a:solidFill>
                <a:effectLst/>
                <a:latin typeface="+mj-lt"/>
              </a:rPr>
              <a:t>Alfred Korzybski, </a:t>
            </a:r>
            <a:r>
              <a:rPr lang="en-US" sz="2000" b="1" i="0" u="none" strike="noStrike" dirty="0">
                <a:solidFill>
                  <a:srgbClr val="333333"/>
                </a:solidFill>
                <a:effectLst/>
                <a:latin typeface="+mj-lt"/>
                <a:hlinkClick r:id="rId3"/>
              </a:rPr>
              <a:t>Science and Sanity: An Introduction to Non-Aristotelian Systems and General Semantics</a:t>
            </a:r>
            <a:endParaRPr lang="en-US" sz="2000" dirty="0">
              <a:latin typeface="+mj-lt"/>
            </a:endParaRPr>
          </a:p>
        </p:txBody>
      </p:sp>
      <p:pic>
        <p:nvPicPr>
          <p:cNvPr id="5" name="Picture 4" descr="A person in front of a blackboard&#10;&#10;Description automatically generated with medium confidence">
            <a:extLst>
              <a:ext uri="{FF2B5EF4-FFF2-40B4-BE49-F238E27FC236}">
                <a16:creationId xmlns:a16="http://schemas.microsoft.com/office/drawing/2014/main" id="{85DDA4F3-59C6-4870-BAA2-3277A1146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46" y="1130066"/>
            <a:ext cx="4152913" cy="2298934"/>
          </a:xfrm>
          <a:prstGeom prst="rect">
            <a:avLst/>
          </a:prstGeom>
        </p:spPr>
      </p:pic>
    </p:spTree>
    <p:extLst>
      <p:ext uri="{BB962C8B-B14F-4D97-AF65-F5344CB8AC3E}">
        <p14:creationId xmlns:p14="http://schemas.microsoft.com/office/powerpoint/2010/main" val="30969205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96F6CD-55D5-4274-9022-65C9A980E30D}"/>
              </a:ext>
            </a:extLst>
          </p:cNvPr>
          <p:cNvSpPr txBox="1"/>
          <p:nvPr/>
        </p:nvSpPr>
        <p:spPr>
          <a:xfrm>
            <a:off x="924571" y="3076649"/>
            <a:ext cx="2102899" cy="861774"/>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{exogenous}</a:t>
            </a:r>
          </a:p>
          <a:p>
            <a:pPr algn="ctr"/>
            <a:r>
              <a:rPr lang="en-US" dirty="0"/>
              <a:t>Programmer skill</a:t>
            </a:r>
          </a:p>
        </p:txBody>
      </p:sp>
      <p:sp>
        <p:nvSpPr>
          <p:cNvPr id="5" name="TextBox 4">
            <a:extLst>
              <a:ext uri="{FF2B5EF4-FFF2-40B4-BE49-F238E27FC236}">
                <a16:creationId xmlns:a16="http://schemas.microsoft.com/office/drawing/2014/main" id="{5F47956B-DAC6-4806-A535-3823EAAE1C99}"/>
              </a:ext>
            </a:extLst>
          </p:cNvPr>
          <p:cNvSpPr txBox="1"/>
          <p:nvPr/>
        </p:nvSpPr>
        <p:spPr>
          <a:xfrm>
            <a:off x="933036" y="2122543"/>
            <a:ext cx="2102899" cy="584775"/>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{exogenous}</a:t>
            </a:r>
          </a:p>
          <a:p>
            <a:pPr algn="ctr"/>
            <a:r>
              <a:rPr lang="en-US" dirty="0"/>
              <a:t>Code complexity</a:t>
            </a:r>
          </a:p>
        </p:txBody>
      </p:sp>
      <p:sp>
        <p:nvSpPr>
          <p:cNvPr id="6" name="TextBox 5">
            <a:extLst>
              <a:ext uri="{FF2B5EF4-FFF2-40B4-BE49-F238E27FC236}">
                <a16:creationId xmlns:a16="http://schemas.microsoft.com/office/drawing/2014/main" id="{CF92B605-5632-4100-84B7-0CBA9343EB6F}"/>
              </a:ext>
            </a:extLst>
          </p:cNvPr>
          <p:cNvSpPr txBox="1"/>
          <p:nvPr/>
        </p:nvSpPr>
        <p:spPr>
          <a:xfrm>
            <a:off x="4129002" y="2784262"/>
            <a:ext cx="1653060" cy="584775"/>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{endogenous}</a:t>
            </a:r>
          </a:p>
          <a:p>
            <a:pPr algn="ctr"/>
            <a:r>
              <a:rPr lang="en-US" dirty="0"/>
              <a:t>Difficulty</a:t>
            </a:r>
          </a:p>
        </p:txBody>
      </p:sp>
      <p:sp>
        <p:nvSpPr>
          <p:cNvPr id="7" name="TextBox 6">
            <a:extLst>
              <a:ext uri="{FF2B5EF4-FFF2-40B4-BE49-F238E27FC236}">
                <a16:creationId xmlns:a16="http://schemas.microsoft.com/office/drawing/2014/main" id="{F91D95B6-1F54-4685-A35D-455D35E97337}"/>
              </a:ext>
            </a:extLst>
          </p:cNvPr>
          <p:cNvSpPr txBox="1"/>
          <p:nvPr/>
        </p:nvSpPr>
        <p:spPr>
          <a:xfrm>
            <a:off x="4056353" y="4719258"/>
            <a:ext cx="1809823" cy="584775"/>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{endogenous}</a:t>
            </a:r>
          </a:p>
          <a:p>
            <a:pPr algn="ctr"/>
            <a:r>
              <a:rPr lang="en-US" dirty="0"/>
              <a:t>Confidence</a:t>
            </a:r>
          </a:p>
        </p:txBody>
      </p:sp>
      <p:sp>
        <p:nvSpPr>
          <p:cNvPr id="8" name="TextBox 7">
            <a:extLst>
              <a:ext uri="{FF2B5EF4-FFF2-40B4-BE49-F238E27FC236}">
                <a16:creationId xmlns:a16="http://schemas.microsoft.com/office/drawing/2014/main" id="{8CFAB52D-1849-47CB-9564-D06013AF8462}"/>
              </a:ext>
            </a:extLst>
          </p:cNvPr>
          <p:cNvSpPr txBox="1"/>
          <p:nvPr/>
        </p:nvSpPr>
        <p:spPr>
          <a:xfrm>
            <a:off x="5525079" y="3857040"/>
            <a:ext cx="1653060" cy="584775"/>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{endogenous}</a:t>
            </a:r>
          </a:p>
          <a:p>
            <a:pPr algn="ctr"/>
            <a:r>
              <a:rPr lang="en-US" dirty="0"/>
              <a:t>Duration</a:t>
            </a:r>
          </a:p>
        </p:txBody>
      </p:sp>
      <p:sp>
        <p:nvSpPr>
          <p:cNvPr id="9" name="TextBox 8">
            <a:extLst>
              <a:ext uri="{FF2B5EF4-FFF2-40B4-BE49-F238E27FC236}">
                <a16:creationId xmlns:a16="http://schemas.microsoft.com/office/drawing/2014/main" id="{E890E45B-E4EA-43BE-97EE-56E5E9D95DFA}"/>
              </a:ext>
            </a:extLst>
          </p:cNvPr>
          <p:cNvSpPr txBox="1"/>
          <p:nvPr/>
        </p:nvSpPr>
        <p:spPr>
          <a:xfrm>
            <a:off x="5713245" y="5723038"/>
            <a:ext cx="1534057" cy="584775"/>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{outcome}</a:t>
            </a:r>
          </a:p>
          <a:p>
            <a:pPr algn="ctr"/>
            <a:r>
              <a:rPr lang="en-US" dirty="0"/>
              <a:t>Accuracy</a:t>
            </a:r>
          </a:p>
        </p:txBody>
      </p:sp>
      <p:sp>
        <p:nvSpPr>
          <p:cNvPr id="10" name="TextBox 9">
            <a:extLst>
              <a:ext uri="{FF2B5EF4-FFF2-40B4-BE49-F238E27FC236}">
                <a16:creationId xmlns:a16="http://schemas.microsoft.com/office/drawing/2014/main" id="{06A1133E-C1C6-4732-AB07-99CD60577B91}"/>
              </a:ext>
            </a:extLst>
          </p:cNvPr>
          <p:cNvSpPr txBox="1"/>
          <p:nvPr/>
        </p:nvSpPr>
        <p:spPr>
          <a:xfrm>
            <a:off x="6861540" y="2791062"/>
            <a:ext cx="2203066" cy="584775"/>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{endogenous}</a:t>
            </a:r>
          </a:p>
          <a:p>
            <a:pPr algn="ctr"/>
            <a:r>
              <a:rPr lang="en-US" dirty="0"/>
              <a:t>Explanation size</a:t>
            </a:r>
          </a:p>
        </p:txBody>
      </p:sp>
      <p:sp>
        <p:nvSpPr>
          <p:cNvPr id="11" name="TextBox 10">
            <a:extLst>
              <a:ext uri="{FF2B5EF4-FFF2-40B4-BE49-F238E27FC236}">
                <a16:creationId xmlns:a16="http://schemas.microsoft.com/office/drawing/2014/main" id="{4EFED195-8BA8-4044-8651-572DA665323F}"/>
              </a:ext>
            </a:extLst>
          </p:cNvPr>
          <p:cNvSpPr txBox="1"/>
          <p:nvPr/>
        </p:nvSpPr>
        <p:spPr>
          <a:xfrm>
            <a:off x="3991595" y="953892"/>
            <a:ext cx="1874581" cy="800219"/>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{intervention}</a:t>
            </a:r>
          </a:p>
          <a:p>
            <a:pPr algn="ctr"/>
            <a:r>
              <a:rPr lang="en-US" dirty="0"/>
              <a:t>Type of task </a:t>
            </a:r>
            <a:r>
              <a:rPr lang="en-US" sz="1400" dirty="0"/>
              <a:t>(Bug/No Bug)</a:t>
            </a:r>
            <a:endParaRPr lang="en-US" dirty="0"/>
          </a:p>
        </p:txBody>
      </p:sp>
      <p:cxnSp>
        <p:nvCxnSpPr>
          <p:cNvPr id="28" name="Connector: Elbow 27">
            <a:extLst>
              <a:ext uri="{FF2B5EF4-FFF2-40B4-BE49-F238E27FC236}">
                <a16:creationId xmlns:a16="http://schemas.microsoft.com/office/drawing/2014/main" id="{464B05E7-622C-47B1-B536-C4FF4BF73E7B}"/>
              </a:ext>
            </a:extLst>
          </p:cNvPr>
          <p:cNvCxnSpPr>
            <a:cxnSpLocks/>
            <a:stCxn id="7" idx="2"/>
            <a:endCxn id="9" idx="1"/>
          </p:cNvCxnSpPr>
          <p:nvPr/>
        </p:nvCxnSpPr>
        <p:spPr>
          <a:xfrm rot="16200000" flipH="1">
            <a:off x="4981559" y="5283739"/>
            <a:ext cx="711393" cy="751980"/>
          </a:xfrm>
          <a:prstGeom prst="bentConnector2">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41" name="Connector: Elbow 40">
            <a:extLst>
              <a:ext uri="{FF2B5EF4-FFF2-40B4-BE49-F238E27FC236}">
                <a16:creationId xmlns:a16="http://schemas.microsoft.com/office/drawing/2014/main" id="{AAB9150C-D225-46BB-8138-3A232A250D11}"/>
              </a:ext>
            </a:extLst>
          </p:cNvPr>
          <p:cNvCxnSpPr>
            <a:cxnSpLocks/>
            <a:stCxn id="8" idx="2"/>
            <a:endCxn id="7" idx="3"/>
          </p:cNvCxnSpPr>
          <p:nvPr/>
        </p:nvCxnSpPr>
        <p:spPr>
          <a:xfrm rot="5400000">
            <a:off x="5823978" y="4484014"/>
            <a:ext cx="569831" cy="485433"/>
          </a:xfrm>
          <a:prstGeom prst="bentConnector2">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63" name="Connector: Elbow 62">
            <a:extLst>
              <a:ext uri="{FF2B5EF4-FFF2-40B4-BE49-F238E27FC236}">
                <a16:creationId xmlns:a16="http://schemas.microsoft.com/office/drawing/2014/main" id="{234900EE-48EA-4C0E-BF25-8B5C72270662}"/>
              </a:ext>
            </a:extLst>
          </p:cNvPr>
          <p:cNvCxnSpPr>
            <a:cxnSpLocks/>
            <a:stCxn id="10" idx="2"/>
            <a:endCxn id="8" idx="3"/>
          </p:cNvCxnSpPr>
          <p:nvPr/>
        </p:nvCxnSpPr>
        <p:spPr>
          <a:xfrm rot="5400000">
            <a:off x="7183811" y="3370165"/>
            <a:ext cx="773591" cy="784934"/>
          </a:xfrm>
          <a:prstGeom prst="bentConnector2">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118" name="Straight Arrow Connector 117">
            <a:extLst>
              <a:ext uri="{FF2B5EF4-FFF2-40B4-BE49-F238E27FC236}">
                <a16:creationId xmlns:a16="http://schemas.microsoft.com/office/drawing/2014/main" id="{AFA86E5C-E34E-459E-9228-DBF2E044A4C1}"/>
              </a:ext>
            </a:extLst>
          </p:cNvPr>
          <p:cNvCxnSpPr>
            <a:cxnSpLocks/>
            <a:stCxn id="5" idx="3"/>
            <a:endCxn id="6" idx="1"/>
          </p:cNvCxnSpPr>
          <p:nvPr/>
        </p:nvCxnSpPr>
        <p:spPr>
          <a:xfrm>
            <a:off x="3035935" y="2414931"/>
            <a:ext cx="1093067" cy="661719"/>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135" name="Straight Arrow Connector 134">
            <a:extLst>
              <a:ext uri="{FF2B5EF4-FFF2-40B4-BE49-F238E27FC236}">
                <a16:creationId xmlns:a16="http://schemas.microsoft.com/office/drawing/2014/main" id="{66ABBF06-05EC-414E-B141-3ACD5DF33543}"/>
              </a:ext>
            </a:extLst>
          </p:cNvPr>
          <p:cNvCxnSpPr>
            <a:cxnSpLocks/>
            <a:stCxn id="6" idx="3"/>
            <a:endCxn id="10" idx="1"/>
          </p:cNvCxnSpPr>
          <p:nvPr/>
        </p:nvCxnSpPr>
        <p:spPr>
          <a:xfrm>
            <a:off x="5782062" y="3076650"/>
            <a:ext cx="1079478" cy="6800"/>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144" name="Straight Arrow Connector 143">
            <a:extLst>
              <a:ext uri="{FF2B5EF4-FFF2-40B4-BE49-F238E27FC236}">
                <a16:creationId xmlns:a16="http://schemas.microsoft.com/office/drawing/2014/main" id="{D02280E7-D984-4C24-827B-53816B23FB33}"/>
              </a:ext>
            </a:extLst>
          </p:cNvPr>
          <p:cNvCxnSpPr>
            <a:cxnSpLocks/>
            <a:stCxn id="6" idx="2"/>
            <a:endCxn id="8" idx="1"/>
          </p:cNvCxnSpPr>
          <p:nvPr/>
        </p:nvCxnSpPr>
        <p:spPr>
          <a:xfrm>
            <a:off x="4955532" y="3369037"/>
            <a:ext cx="569547" cy="780391"/>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202" name="TextBox 201">
            <a:extLst>
              <a:ext uri="{FF2B5EF4-FFF2-40B4-BE49-F238E27FC236}">
                <a16:creationId xmlns:a16="http://schemas.microsoft.com/office/drawing/2014/main" id="{7B07D34B-71DA-4960-ACFD-8EB2341941ED}"/>
              </a:ext>
            </a:extLst>
          </p:cNvPr>
          <p:cNvSpPr txBox="1"/>
          <p:nvPr/>
        </p:nvSpPr>
        <p:spPr>
          <a:xfrm>
            <a:off x="478369" y="5138263"/>
            <a:ext cx="2185919" cy="584775"/>
          </a:xfrm>
          <a:prstGeom prst="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{endogenous}</a:t>
            </a:r>
          </a:p>
          <a:p>
            <a:pPr algn="ctr"/>
            <a:r>
              <a:rPr lang="en-US" dirty="0"/>
              <a:t>Answer type</a:t>
            </a:r>
          </a:p>
        </p:txBody>
      </p:sp>
      <p:cxnSp>
        <p:nvCxnSpPr>
          <p:cNvPr id="203" name="Straight Arrow Connector 202">
            <a:extLst>
              <a:ext uri="{FF2B5EF4-FFF2-40B4-BE49-F238E27FC236}">
                <a16:creationId xmlns:a16="http://schemas.microsoft.com/office/drawing/2014/main" id="{D96654AC-71B7-4B4B-98F5-A92BABA8035B}"/>
              </a:ext>
            </a:extLst>
          </p:cNvPr>
          <p:cNvCxnSpPr>
            <a:cxnSpLocks/>
            <a:stCxn id="202" idx="3"/>
            <a:endCxn id="7" idx="1"/>
          </p:cNvCxnSpPr>
          <p:nvPr/>
        </p:nvCxnSpPr>
        <p:spPr>
          <a:xfrm flipV="1">
            <a:off x="2664288" y="5011646"/>
            <a:ext cx="1392065" cy="419005"/>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09" name="Straight Arrow Connector 208">
            <a:extLst>
              <a:ext uri="{FF2B5EF4-FFF2-40B4-BE49-F238E27FC236}">
                <a16:creationId xmlns:a16="http://schemas.microsoft.com/office/drawing/2014/main" id="{9E861AB1-6A8F-454B-9BD5-E022A4DACC6A}"/>
              </a:ext>
            </a:extLst>
          </p:cNvPr>
          <p:cNvCxnSpPr>
            <a:cxnSpLocks/>
            <a:stCxn id="4" idx="3"/>
            <a:endCxn id="7" idx="1"/>
          </p:cNvCxnSpPr>
          <p:nvPr/>
        </p:nvCxnSpPr>
        <p:spPr>
          <a:xfrm>
            <a:off x="3027470" y="3507536"/>
            <a:ext cx="1028883" cy="1504110"/>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12" name="Straight Arrow Connector 211">
            <a:extLst>
              <a:ext uri="{FF2B5EF4-FFF2-40B4-BE49-F238E27FC236}">
                <a16:creationId xmlns:a16="http://schemas.microsoft.com/office/drawing/2014/main" id="{CCF576A8-80EB-4CCC-8199-9ECBDDA93B7C}"/>
              </a:ext>
            </a:extLst>
          </p:cNvPr>
          <p:cNvCxnSpPr>
            <a:cxnSpLocks/>
            <a:stCxn id="4" idx="3"/>
            <a:endCxn id="6" idx="1"/>
          </p:cNvCxnSpPr>
          <p:nvPr/>
        </p:nvCxnSpPr>
        <p:spPr>
          <a:xfrm flipV="1">
            <a:off x="3027470" y="3076650"/>
            <a:ext cx="1101532" cy="430886"/>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50" name="Straight Arrow Connector 249">
            <a:extLst>
              <a:ext uri="{FF2B5EF4-FFF2-40B4-BE49-F238E27FC236}">
                <a16:creationId xmlns:a16="http://schemas.microsoft.com/office/drawing/2014/main" id="{39A8F113-0312-4814-ABF9-922EF8199B1F}"/>
              </a:ext>
            </a:extLst>
          </p:cNvPr>
          <p:cNvCxnSpPr>
            <a:cxnSpLocks/>
            <a:stCxn id="11" idx="2"/>
            <a:endCxn id="6" idx="0"/>
          </p:cNvCxnSpPr>
          <p:nvPr/>
        </p:nvCxnSpPr>
        <p:spPr>
          <a:xfrm>
            <a:off x="4928886" y="1754111"/>
            <a:ext cx="26646" cy="1030151"/>
          </a:xfrm>
          <a:prstGeom prst="straightConnector1">
            <a:avLst/>
          </a:prstGeom>
          <a:ln w="9525">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92" name="Connector: Elbow 91">
            <a:extLst>
              <a:ext uri="{FF2B5EF4-FFF2-40B4-BE49-F238E27FC236}">
                <a16:creationId xmlns:a16="http://schemas.microsoft.com/office/drawing/2014/main" id="{7AA6706D-7328-4E8D-8B04-04EF8A0ABA85}"/>
              </a:ext>
            </a:extLst>
          </p:cNvPr>
          <p:cNvCxnSpPr>
            <a:cxnSpLocks/>
            <a:stCxn id="11" idx="1"/>
            <a:endCxn id="202" idx="1"/>
          </p:cNvCxnSpPr>
          <p:nvPr/>
        </p:nvCxnSpPr>
        <p:spPr bwMode="gray">
          <a:xfrm rot="10800000" flipV="1">
            <a:off x="478369" y="1354001"/>
            <a:ext cx="3513226" cy="4076649"/>
          </a:xfrm>
          <a:prstGeom prst="bentConnector3">
            <a:avLst>
              <a:gd name="adj1" fmla="val 106507"/>
            </a:avLst>
          </a:prstGeom>
          <a:ln>
            <a:tailEnd type="triangle"/>
          </a:ln>
        </p:spPr>
        <p:style>
          <a:lnRef idx="1">
            <a:schemeClr val="dk1"/>
          </a:lnRef>
          <a:fillRef idx="0">
            <a:schemeClr val="dk1"/>
          </a:fillRef>
          <a:effectRef idx="0">
            <a:schemeClr val="dk1"/>
          </a:effectRef>
          <a:fontRef idx="minor">
            <a:schemeClr val="tx1"/>
          </a:fontRef>
        </p:style>
      </p:cxnSp>
      <p:cxnSp>
        <p:nvCxnSpPr>
          <p:cNvPr id="109" name="Connector: Elbow 108">
            <a:extLst>
              <a:ext uri="{FF2B5EF4-FFF2-40B4-BE49-F238E27FC236}">
                <a16:creationId xmlns:a16="http://schemas.microsoft.com/office/drawing/2014/main" id="{F4F3B0FE-62A7-423E-9C34-4F062B768AEF}"/>
              </a:ext>
            </a:extLst>
          </p:cNvPr>
          <p:cNvCxnSpPr>
            <a:cxnSpLocks/>
            <a:stCxn id="11" idx="3"/>
            <a:endCxn id="10" idx="0"/>
          </p:cNvCxnSpPr>
          <p:nvPr/>
        </p:nvCxnSpPr>
        <p:spPr bwMode="gray">
          <a:xfrm>
            <a:off x="5866176" y="1354002"/>
            <a:ext cx="2096897" cy="14370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5" name="Connector: Elbow 104">
            <a:extLst>
              <a:ext uri="{FF2B5EF4-FFF2-40B4-BE49-F238E27FC236}">
                <a16:creationId xmlns:a16="http://schemas.microsoft.com/office/drawing/2014/main" id="{FBBC51CF-49A9-4E8D-A755-0C88C1755D32}"/>
              </a:ext>
            </a:extLst>
          </p:cNvPr>
          <p:cNvCxnSpPr>
            <a:cxnSpLocks/>
            <a:stCxn id="202" idx="2"/>
            <a:endCxn id="9" idx="1"/>
          </p:cNvCxnSpPr>
          <p:nvPr/>
        </p:nvCxnSpPr>
        <p:spPr bwMode="gray">
          <a:xfrm rot="16200000" flipH="1">
            <a:off x="3496093" y="3798274"/>
            <a:ext cx="292388" cy="41419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5" name="Title 2">
            <a:extLst>
              <a:ext uri="{FF2B5EF4-FFF2-40B4-BE49-F238E27FC236}">
                <a16:creationId xmlns:a16="http://schemas.microsoft.com/office/drawing/2014/main" id="{5BF014A4-D97B-4D13-9F7F-A4910F4FACCB}"/>
              </a:ext>
            </a:extLst>
          </p:cNvPr>
          <p:cNvSpPr txBox="1">
            <a:spLocks/>
          </p:cNvSpPr>
          <p:nvPr/>
        </p:nvSpPr>
        <p:spPr bwMode="gray">
          <a:xfrm>
            <a:off x="478369" y="144001"/>
            <a:ext cx="9169401" cy="514738"/>
          </a:xfrm>
          <a:prstGeom prst="rect">
            <a:avLst/>
          </a:prstGeom>
        </p:spPr>
        <p:txBody>
          <a:bodyPr vert="horz" lIns="0" tIns="144000" rIns="0" bIns="0" rtlCol="0" anchor="t" anchorCtr="0">
            <a:spAutoFit/>
          </a:bodyPr>
          <a:lstStyle>
            <a:lvl1pPr algn="l" defTabSz="1219170" rtl="0" eaLnBrk="1" latinLnBrk="0" hangingPunct="1">
              <a:spcBef>
                <a:spcPct val="0"/>
              </a:spcBef>
              <a:buNone/>
              <a:defRPr sz="2667" kern="1200" baseline="0">
                <a:solidFill>
                  <a:schemeClr val="bg2"/>
                </a:solidFill>
                <a:latin typeface="+mj-lt"/>
                <a:ea typeface="+mj-ea"/>
                <a:cs typeface="+mj-cs"/>
              </a:defRPr>
            </a:lvl1pPr>
          </a:lstStyle>
          <a:p>
            <a:r>
              <a:rPr lang="en-US" sz="2400" dirty="0"/>
              <a:t>Hypothesized Causal Graph</a:t>
            </a:r>
          </a:p>
        </p:txBody>
      </p:sp>
      <p:sp>
        <p:nvSpPr>
          <p:cNvPr id="26" name="TextBox 25">
            <a:extLst>
              <a:ext uri="{FF2B5EF4-FFF2-40B4-BE49-F238E27FC236}">
                <a16:creationId xmlns:a16="http://schemas.microsoft.com/office/drawing/2014/main" id="{558A2CAB-5B4F-4FCF-97B0-ACEF2FA1D0AF}"/>
              </a:ext>
            </a:extLst>
          </p:cNvPr>
          <p:cNvSpPr txBox="1"/>
          <p:nvPr/>
        </p:nvSpPr>
        <p:spPr bwMode="gray">
          <a:xfrm>
            <a:off x="8456924" y="3938423"/>
            <a:ext cx="3652698" cy="2585323"/>
          </a:xfrm>
          <a:prstGeom prst="rect">
            <a:avLst/>
          </a:prstGeom>
          <a:solidFill>
            <a:schemeClr val="accent3">
              <a:lumMod val="20000"/>
              <a:lumOff val="80000"/>
            </a:schemeClr>
          </a:solidFill>
        </p:spPr>
        <p:txBody>
          <a:bodyPr wrap="square">
            <a:spAutoFit/>
          </a:bodyPr>
          <a:lstStyle/>
          <a:p>
            <a:r>
              <a:rPr lang="en-US" sz="1800" dirty="0"/>
              <a:t>Besides being small-world representation, a graph allows for the discovery of structural properties of the probability models.</a:t>
            </a:r>
          </a:p>
          <a:p>
            <a:endParaRPr lang="en-US" sz="1800" dirty="0"/>
          </a:p>
          <a:p>
            <a:r>
              <a:rPr lang="en-US" sz="1800" dirty="0"/>
              <a:t>However, the number of possible graphs </a:t>
            </a:r>
            <a:r>
              <a:rPr lang="en-US" sz="1800" u="sng" dirty="0"/>
              <a:t>still grows very fast</a:t>
            </a:r>
          </a:p>
        </p:txBody>
      </p:sp>
    </p:spTree>
    <p:extLst>
      <p:ext uri="{BB962C8B-B14F-4D97-AF65-F5344CB8AC3E}">
        <p14:creationId xmlns:p14="http://schemas.microsoft.com/office/powerpoint/2010/main" val="180281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CE95-F4CC-4E17-85A4-E1BE9FC84D21}"/>
              </a:ext>
            </a:extLst>
          </p:cNvPr>
          <p:cNvSpPr>
            <a:spLocks noGrp="1"/>
          </p:cNvSpPr>
          <p:nvPr>
            <p:ph type="title"/>
          </p:nvPr>
        </p:nvSpPr>
        <p:spPr>
          <a:xfrm>
            <a:off x="490299" y="252813"/>
            <a:ext cx="10058400" cy="555840"/>
          </a:xfrm>
        </p:spPr>
        <p:txBody>
          <a:bodyPr/>
          <a:lstStyle/>
          <a:p>
            <a:r>
              <a:rPr lang="en-US" dirty="0"/>
              <a:t>Brute force search does not scale</a:t>
            </a:r>
          </a:p>
        </p:txBody>
      </p:sp>
      <p:graphicFrame>
        <p:nvGraphicFramePr>
          <p:cNvPr id="7" name="Object 6">
            <a:extLst>
              <a:ext uri="{FF2B5EF4-FFF2-40B4-BE49-F238E27FC236}">
                <a16:creationId xmlns:a16="http://schemas.microsoft.com/office/drawing/2014/main" id="{B490B15D-E115-46AC-A117-74CA7AB52FD7}"/>
              </a:ext>
            </a:extLst>
          </p:cNvPr>
          <p:cNvGraphicFramePr>
            <a:graphicFrameLocks noChangeAspect="1"/>
          </p:cNvGraphicFramePr>
          <p:nvPr>
            <p:extLst>
              <p:ext uri="{D42A27DB-BD31-4B8C-83A1-F6EECF244321}">
                <p14:modId xmlns:p14="http://schemas.microsoft.com/office/powerpoint/2010/main" val="994140816"/>
              </p:ext>
            </p:extLst>
          </p:nvPr>
        </p:nvGraphicFramePr>
        <p:xfrm>
          <a:off x="235191" y="1172372"/>
          <a:ext cx="8012236" cy="4513256"/>
        </p:xfrm>
        <a:graphic>
          <a:graphicData uri="http://schemas.openxmlformats.org/presentationml/2006/ole">
            <mc:AlternateContent xmlns:mc="http://schemas.openxmlformats.org/markup-compatibility/2006">
              <mc:Choice xmlns:v="urn:schemas-microsoft-com:vml" Requires="v">
                <p:oleObj name="Worksheet" r:id="rId3" imgW="7110422" imgH="4005230" progId="Excel.Sheet.12">
                  <p:embed/>
                </p:oleObj>
              </mc:Choice>
              <mc:Fallback>
                <p:oleObj name="Worksheet" r:id="rId3" imgW="7110422" imgH="4005230" progId="Excel.Sheet.12">
                  <p:embed/>
                  <p:pic>
                    <p:nvPicPr>
                      <p:cNvPr id="7" name="Object 6">
                        <a:extLst>
                          <a:ext uri="{FF2B5EF4-FFF2-40B4-BE49-F238E27FC236}">
                            <a16:creationId xmlns:a16="http://schemas.microsoft.com/office/drawing/2014/main" id="{B490B15D-E115-46AC-A117-74CA7AB52FD7}"/>
                          </a:ext>
                        </a:extLst>
                      </p:cNvPr>
                      <p:cNvPicPr/>
                      <p:nvPr/>
                    </p:nvPicPr>
                    <p:blipFill>
                      <a:blip r:embed="rId4"/>
                      <a:stretch>
                        <a:fillRect/>
                      </a:stretch>
                    </p:blipFill>
                    <p:spPr>
                      <a:xfrm>
                        <a:off x="235191" y="1172372"/>
                        <a:ext cx="8012236" cy="451325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0EAFF8C-7FC3-441E-91FB-C6453935C3A3}"/>
              </a:ext>
            </a:extLst>
          </p:cNvPr>
          <p:cNvSpPr txBox="1"/>
          <p:nvPr/>
        </p:nvSpPr>
        <p:spPr bwMode="gray">
          <a:xfrm>
            <a:off x="235191" y="5685628"/>
            <a:ext cx="6242956" cy="369332"/>
          </a:xfrm>
          <a:prstGeom prst="rect">
            <a:avLst/>
          </a:prstGeom>
          <a:noFill/>
        </p:spPr>
        <p:txBody>
          <a:bodyPr wrap="square">
            <a:spAutoFit/>
          </a:bodyPr>
          <a:lstStyle/>
          <a:p>
            <a:r>
              <a:rPr lang="en-US" u="sng" dirty="0">
                <a:latin typeface="Calibri" panose="020F0502020204030204" pitchFamily="34" charset="0"/>
              </a:rPr>
              <a:t>s</a:t>
            </a:r>
            <a:r>
              <a:rPr lang="en-US" sz="1800" u="sng" dirty="0">
                <a:effectLst/>
                <a:latin typeface="Calibri" panose="020F0502020204030204" pitchFamily="34" charset="0"/>
              </a:rPr>
              <a:t>ource</a:t>
            </a:r>
            <a:r>
              <a:rPr lang="en-US" sz="1800" dirty="0">
                <a:effectLst/>
                <a:latin typeface="Calibri" panose="020F0502020204030204" pitchFamily="34" charset="0"/>
              </a:rPr>
              <a:t>: [Sloane 2019] </a:t>
            </a:r>
            <a:endParaRPr lang="en-US" dirty="0"/>
          </a:p>
        </p:txBody>
      </p:sp>
      <p:sp>
        <p:nvSpPr>
          <p:cNvPr id="10" name="TextBox 9">
            <a:extLst>
              <a:ext uri="{FF2B5EF4-FFF2-40B4-BE49-F238E27FC236}">
                <a16:creationId xmlns:a16="http://schemas.microsoft.com/office/drawing/2014/main" id="{64E37B7C-C11E-4389-B19B-DB0A149AC073}"/>
              </a:ext>
            </a:extLst>
          </p:cNvPr>
          <p:cNvSpPr txBox="1"/>
          <p:nvPr/>
        </p:nvSpPr>
        <p:spPr bwMode="gray">
          <a:xfrm>
            <a:off x="8412480" y="2620127"/>
            <a:ext cx="3652053" cy="1477328"/>
          </a:xfrm>
          <a:prstGeom prst="rect">
            <a:avLst/>
          </a:prstGeom>
          <a:solidFill>
            <a:schemeClr val="accent3">
              <a:lumMod val="20000"/>
              <a:lumOff val="80000"/>
            </a:schemeClr>
          </a:solidFill>
        </p:spPr>
        <p:txBody>
          <a:bodyPr wrap="square">
            <a:spAutoFit/>
          </a:bodyPr>
          <a:lstStyle/>
          <a:p>
            <a:r>
              <a:rPr lang="en-US" sz="1800" kern="1200" dirty="0">
                <a:solidFill>
                  <a:schemeClr val="tx1"/>
                </a:solidFill>
                <a:effectLst/>
                <a:latin typeface="+mn-lt"/>
                <a:ea typeface="+mn-ea"/>
                <a:cs typeface="+mn-cs"/>
              </a:rPr>
              <a:t>7 nodes = 4 million graphs</a:t>
            </a:r>
          </a:p>
          <a:p>
            <a:r>
              <a:rPr lang="en-US" sz="1800" kern="1200" dirty="0">
                <a:solidFill>
                  <a:schemeClr val="tx1"/>
                </a:solidFill>
                <a:effectLst/>
                <a:latin typeface="+mn-lt"/>
                <a:ea typeface="+mn-ea"/>
                <a:cs typeface="+mn-cs"/>
              </a:rPr>
              <a:t>8 nodes = 800 billion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9 nodes </a:t>
            </a:r>
            <a:r>
              <a:rPr lang="en-US" sz="1800" kern="1200" dirty="0">
                <a:solidFill>
                  <a:schemeClr val="tx1"/>
                </a:solidFill>
                <a:effectLst/>
                <a:latin typeface="+mn-lt"/>
                <a:ea typeface="+mn-ea"/>
                <a:cs typeface="+mn-cs"/>
              </a:rPr>
              <a:t>= 1,548 times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(or 1.2 10^16 graphs)</a:t>
            </a:r>
          </a:p>
        </p:txBody>
      </p:sp>
    </p:spTree>
    <p:extLst>
      <p:ext uri="{BB962C8B-B14F-4D97-AF65-F5344CB8AC3E}">
        <p14:creationId xmlns:p14="http://schemas.microsoft.com/office/powerpoint/2010/main" val="731913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0634-895B-4008-850F-A471ECF51B3C}"/>
              </a:ext>
            </a:extLst>
          </p:cNvPr>
          <p:cNvSpPr>
            <a:spLocks noGrp="1"/>
          </p:cNvSpPr>
          <p:nvPr>
            <p:ph type="title"/>
          </p:nvPr>
        </p:nvSpPr>
        <p:spPr>
          <a:xfrm>
            <a:off x="490299" y="151363"/>
            <a:ext cx="10058400" cy="502561"/>
          </a:xfrm>
        </p:spPr>
        <p:txBody>
          <a:bodyPr/>
          <a:lstStyle/>
          <a:p>
            <a:r>
              <a:rPr lang="en-US" dirty="0"/>
              <a:t>Epistemological Challenges</a:t>
            </a:r>
          </a:p>
        </p:txBody>
      </p:sp>
      <p:sp>
        <p:nvSpPr>
          <p:cNvPr id="3" name="Content Placeholder 2">
            <a:extLst>
              <a:ext uri="{FF2B5EF4-FFF2-40B4-BE49-F238E27FC236}">
                <a16:creationId xmlns:a16="http://schemas.microsoft.com/office/drawing/2014/main" id="{6B6C6B3F-D14F-4FFA-B0B3-E7850DEABD9D}"/>
              </a:ext>
            </a:extLst>
          </p:cNvPr>
          <p:cNvSpPr>
            <a:spLocks noGrp="1"/>
          </p:cNvSpPr>
          <p:nvPr>
            <p:ph idx="1"/>
          </p:nvPr>
        </p:nvSpPr>
        <p:spPr>
          <a:xfrm>
            <a:off x="490299" y="1905072"/>
            <a:ext cx="11473384" cy="3079305"/>
          </a:xfrm>
        </p:spPr>
        <p:txBody>
          <a:bodyPr/>
          <a:lstStyle/>
          <a:p>
            <a:pPr marL="457200" indent="-457200">
              <a:lnSpc>
                <a:spcPct val="200000"/>
              </a:lnSpc>
              <a:buFont typeface="+mj-lt"/>
              <a:buAutoNum type="arabicPeriod"/>
            </a:pPr>
            <a:r>
              <a:rPr lang="en-US" sz="2000" dirty="0"/>
              <a:t>How to generate plausible alternative hypotheses of the causal mechanisms of fault understanding?</a:t>
            </a:r>
          </a:p>
          <a:p>
            <a:pPr marL="457200" indent="-457200">
              <a:lnSpc>
                <a:spcPct val="200000"/>
              </a:lnSpc>
              <a:buFont typeface="+mj-lt"/>
              <a:buAutoNum type="arabicPeriod"/>
            </a:pPr>
            <a:endParaRPr lang="en-US" sz="2000" dirty="0"/>
          </a:p>
          <a:p>
            <a:pPr marL="457200" indent="-457200">
              <a:lnSpc>
                <a:spcPct val="200000"/>
              </a:lnSpc>
              <a:buFont typeface="+mj-lt"/>
              <a:buAutoNum type="arabicPeriod"/>
            </a:pPr>
            <a:r>
              <a:rPr lang="en-US" sz="2000" dirty="0"/>
              <a:t>How to falsify these hypotheses in a rigorous and reproducible way?</a:t>
            </a:r>
          </a:p>
          <a:p>
            <a:endParaRPr lang="en-US" sz="2000" dirty="0"/>
          </a:p>
        </p:txBody>
      </p:sp>
      <p:sp>
        <p:nvSpPr>
          <p:cNvPr id="4" name="Slide Number Placeholder 3">
            <a:extLst>
              <a:ext uri="{FF2B5EF4-FFF2-40B4-BE49-F238E27FC236}">
                <a16:creationId xmlns:a16="http://schemas.microsoft.com/office/drawing/2014/main" id="{9277F3CD-5753-49B0-A463-4603CF63D924}"/>
              </a:ext>
            </a:extLst>
          </p:cNvPr>
          <p:cNvSpPr>
            <a:spLocks noGrp="1"/>
          </p:cNvSpPr>
          <p:nvPr>
            <p:ph type="sldNum" sz="quarter" idx="12"/>
          </p:nvPr>
        </p:nvSpPr>
        <p:spPr/>
        <p:txBody>
          <a:bodyPr/>
          <a:lstStyle/>
          <a:p>
            <a:fld id="{D9B91DFE-F18F-4C9B-AD43-68939A9281C4}" type="slidenum">
              <a:rPr lang="en-US" smtClean="0"/>
              <a:t>25</a:t>
            </a:fld>
            <a:endParaRPr lang="en-US"/>
          </a:p>
        </p:txBody>
      </p:sp>
    </p:spTree>
    <p:extLst>
      <p:ext uri="{BB962C8B-B14F-4D97-AF65-F5344CB8AC3E}">
        <p14:creationId xmlns:p14="http://schemas.microsoft.com/office/powerpoint/2010/main" val="379324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78369" y="185057"/>
            <a:ext cx="10058400" cy="555840"/>
          </a:xfrm>
        </p:spPr>
        <p:txBody>
          <a:bodyPr/>
          <a:lstStyle/>
          <a:p>
            <a:r>
              <a:rPr lang="en-US" dirty="0"/>
              <a:t>Overall approach to causal inference</a:t>
            </a:r>
          </a:p>
        </p:txBody>
      </p:sp>
      <p:sp>
        <p:nvSpPr>
          <p:cNvPr id="3" name="Content Placeholder 2">
            <a:extLst>
              <a:ext uri="{FF2B5EF4-FFF2-40B4-BE49-F238E27FC236}">
                <a16:creationId xmlns:a16="http://schemas.microsoft.com/office/drawing/2014/main" id="{28E35F1E-AB28-44C5-9EB1-D5BF388907AC}"/>
              </a:ext>
            </a:extLst>
          </p:cNvPr>
          <p:cNvSpPr>
            <a:spLocks noGrp="1"/>
          </p:cNvSpPr>
          <p:nvPr>
            <p:ph idx="1"/>
          </p:nvPr>
        </p:nvSpPr>
        <p:spPr/>
        <p:txBody>
          <a:bodyPr>
            <a:noAutofit/>
          </a:bodyPr>
          <a:lstStyle/>
          <a:p>
            <a:endParaRPr lang="en-US" sz="2000" dirty="0"/>
          </a:p>
          <a:p>
            <a:endParaRPr lang="en-US" sz="2000" dirty="0"/>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2152195" y="1213308"/>
            <a:ext cx="7359289" cy="4525963"/>
          </a:xfrm>
          <a:prstGeom prst="rect">
            <a:avLst/>
          </a:prstGeom>
          <a:no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503714" y="6063343"/>
            <a:ext cx="7086600" cy="54184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Peters, J., </a:t>
            </a:r>
            <a:r>
              <a:rPr lang="en-US" sz="1200" dirty="0" err="1"/>
              <a:t>Janzing</a:t>
            </a:r>
            <a:r>
              <a:rPr lang="en-US" sz="1200" dirty="0"/>
              <a:t>, D., &amp; </a:t>
            </a:r>
            <a:r>
              <a:rPr lang="en-US" sz="1200" dirty="0" err="1"/>
              <a:t>Schölkopf</a:t>
            </a:r>
            <a:r>
              <a:rPr lang="en-US" sz="1200" dirty="0"/>
              <a:t>, B.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p:spTree>
    <p:extLst>
      <p:ext uri="{BB962C8B-B14F-4D97-AF65-F5344CB8AC3E}">
        <p14:creationId xmlns:p14="http://schemas.microsoft.com/office/powerpoint/2010/main" val="239768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4F5D-112F-41B3-85F5-5A0B7F5BBF58}"/>
              </a:ext>
            </a:extLst>
          </p:cNvPr>
          <p:cNvSpPr>
            <a:spLocks noGrp="1"/>
          </p:cNvSpPr>
          <p:nvPr>
            <p:ph type="title"/>
          </p:nvPr>
        </p:nvSpPr>
        <p:spPr>
          <a:xfrm>
            <a:off x="478369" y="111641"/>
            <a:ext cx="10058400" cy="555840"/>
          </a:xfrm>
        </p:spPr>
        <p:txBody>
          <a:bodyPr/>
          <a:lstStyle/>
          <a:p>
            <a:r>
              <a:rPr lang="en-US" dirty="0"/>
              <a:t>Overall approach to causal inference methods</a:t>
            </a:r>
          </a:p>
        </p:txBody>
      </p:sp>
      <p:pic>
        <p:nvPicPr>
          <p:cNvPr id="5" name="Picture 4">
            <a:extLst>
              <a:ext uri="{FF2B5EF4-FFF2-40B4-BE49-F238E27FC236}">
                <a16:creationId xmlns:a16="http://schemas.microsoft.com/office/drawing/2014/main" id="{1E6655B9-71C2-4F86-890E-0A9535822117}"/>
              </a:ext>
            </a:extLst>
          </p:cNvPr>
          <p:cNvPicPr>
            <a:picLocks noChangeAspect="1"/>
          </p:cNvPicPr>
          <p:nvPr/>
        </p:nvPicPr>
        <p:blipFill>
          <a:blip r:embed="rId3"/>
          <a:stretch>
            <a:fillRect/>
          </a:stretch>
        </p:blipFill>
        <p:spPr>
          <a:xfrm>
            <a:off x="3778067" y="2622434"/>
            <a:ext cx="3754250" cy="2308864"/>
          </a:xfrm>
          <a:prstGeom prst="rect">
            <a:avLst/>
          </a:prstGeom>
          <a:solidFill>
            <a:srgbClr val="FFEECA"/>
          </a:solidFill>
        </p:spPr>
      </p:pic>
      <p:sp>
        <p:nvSpPr>
          <p:cNvPr id="6" name="Freeform: Shape 5">
            <a:extLst>
              <a:ext uri="{FF2B5EF4-FFF2-40B4-BE49-F238E27FC236}">
                <a16:creationId xmlns:a16="http://schemas.microsoft.com/office/drawing/2014/main" id="{462FE2DE-759F-4AB6-8673-E9CE8F7DF60B}"/>
              </a:ext>
            </a:extLst>
          </p:cNvPr>
          <p:cNvSpPr/>
          <p:nvPr/>
        </p:nvSpPr>
        <p:spPr bwMode="gray">
          <a:xfrm>
            <a:off x="10613571" y="32657"/>
            <a:ext cx="0" cy="152400"/>
          </a:xfrm>
          <a:custGeom>
            <a:avLst/>
            <a:gdLst>
              <a:gd name="connsiteX0" fmla="*/ 0 w 0"/>
              <a:gd name="connsiteY0" fmla="*/ 152400 h 152400"/>
              <a:gd name="connsiteX1" fmla="*/ 0 w 0"/>
              <a:gd name="connsiteY1" fmla="*/ 0 h 152400"/>
            </a:gdLst>
            <a:ahLst/>
            <a:cxnLst>
              <a:cxn ang="0">
                <a:pos x="connsiteX0" y="connsiteY0"/>
              </a:cxn>
              <a:cxn ang="0">
                <a:pos x="connsiteX1" y="connsiteY1"/>
              </a:cxn>
            </a:cxnLst>
            <a:rect l="l" t="t" r="r" b="b"/>
            <a:pathLst>
              <a:path h="152400">
                <a:moveTo>
                  <a:pt x="0" y="15240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4EA0C5-BE7E-41FE-AEB9-1655C6F50C0B}"/>
              </a:ext>
            </a:extLst>
          </p:cNvPr>
          <p:cNvSpPr txBox="1"/>
          <p:nvPr/>
        </p:nvSpPr>
        <p:spPr bwMode="gray">
          <a:xfrm>
            <a:off x="22434" y="6595661"/>
            <a:ext cx="8980111" cy="2623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[Peters, </a:t>
            </a:r>
            <a:r>
              <a:rPr lang="en-US" sz="1200" dirty="0" err="1"/>
              <a:t>Janzing</a:t>
            </a:r>
            <a:r>
              <a:rPr lang="en-US" sz="1200" dirty="0"/>
              <a:t>, &amp; </a:t>
            </a:r>
            <a:r>
              <a:rPr lang="en-US" sz="1200" dirty="0" err="1"/>
              <a:t>Schölkopf</a:t>
            </a:r>
            <a:r>
              <a:rPr lang="en-US" sz="1200" dirty="0"/>
              <a:t> 2017] </a:t>
            </a:r>
            <a:r>
              <a:rPr lang="en-US" sz="1200" i="1" dirty="0"/>
              <a:t>Elements of Causal Inference: Foundations and Learning Algorithms</a:t>
            </a:r>
            <a:r>
              <a:rPr lang="en-US" sz="1200" dirty="0"/>
              <a:t>. MIT Press.</a:t>
            </a:r>
          </a:p>
          <a:p>
            <a:pPr>
              <a:spcBef>
                <a:spcPts val="300"/>
              </a:spcBef>
              <a:spcAft>
                <a:spcPts val="300"/>
              </a:spcAft>
              <a:buClr>
                <a:schemeClr val="accent1"/>
              </a:buClr>
              <a:buSzPct val="90000"/>
            </a:pPr>
            <a:r>
              <a:rPr lang="en-US" sz="120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C97D80-ACCF-48F4-93E7-33510BD1B61E}"/>
                  </a:ext>
                </a:extLst>
              </p:cNvPr>
              <p:cNvSpPr txBox="1"/>
              <p:nvPr/>
            </p:nvSpPr>
            <p:spPr bwMode="gray">
              <a:xfrm>
                <a:off x="109331" y="2869373"/>
                <a:ext cx="3492610" cy="938270"/>
              </a:xfrm>
              <a:prstGeom prst="rect">
                <a:avLst/>
              </a:prstGeom>
              <a:noFill/>
            </p:spPr>
            <p:txBody>
              <a:bodyPr wrap="square">
                <a:spAutoFit/>
              </a:bodyPr>
              <a:lstStyle/>
              <a:p>
                <a:pPr marL="0" lvl="1" indent="0">
                  <a:buNone/>
                </a:pPr>
                <a:r>
                  <a:rPr lang="en-US" sz="1600" b="1" dirty="0"/>
                  <a:t>Markov factorization</a:t>
                </a:r>
              </a:p>
              <a:p>
                <a:pPr marL="0" lvl="1" indent="0">
                  <a:buNone/>
                </a:pPr>
                <a:r>
                  <a:rPr lang="en-US" sz="1400" b="0" dirty="0"/>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sub>
                        </m:sSub>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r>
                          <a:rPr lang="en-US" sz="1600" b="0" i="1" smtClean="0">
                            <a:latin typeface="Cambria Math" panose="02040503050406030204" pitchFamily="18" charset="0"/>
                          </a:rPr>
                          <m:t>𝑃</m:t>
                        </m:r>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e>
                    </m:nary>
                  </m:oMath>
                </a14:m>
                <a:endParaRPr lang="en-US" sz="1400" b="0" dirty="0"/>
              </a:p>
              <a:p>
                <a:pPr marL="0" lvl="1" indent="0">
                  <a:buNone/>
                </a:pPr>
                <a:endParaRPr lang="en-US" sz="2000" dirty="0"/>
              </a:p>
            </p:txBody>
          </p:sp>
        </mc:Choice>
        <mc:Fallback xmlns="">
          <p:sp>
            <p:nvSpPr>
              <p:cNvPr id="8" name="TextBox 7">
                <a:extLst>
                  <a:ext uri="{FF2B5EF4-FFF2-40B4-BE49-F238E27FC236}">
                    <a16:creationId xmlns:a16="http://schemas.microsoft.com/office/drawing/2014/main" id="{AEC97D80-ACCF-48F4-93E7-33510BD1B61E}"/>
                  </a:ext>
                </a:extLst>
              </p:cNvPr>
              <p:cNvSpPr txBox="1">
                <a:spLocks noRot="1" noChangeAspect="1" noMove="1" noResize="1" noEditPoints="1" noAdjustHandles="1" noChangeArrowheads="1" noChangeShapeType="1" noTextEdit="1"/>
              </p:cNvSpPr>
              <p:nvPr/>
            </p:nvSpPr>
            <p:spPr bwMode="gray">
              <a:xfrm>
                <a:off x="109331" y="2869373"/>
                <a:ext cx="3492610" cy="938270"/>
              </a:xfrm>
              <a:prstGeom prst="rect">
                <a:avLst/>
              </a:prstGeom>
              <a:blipFill>
                <a:blip r:embed="rId4"/>
                <a:stretch>
                  <a:fillRect l="-1047" t="-11039" b="-25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D5F2D6-47A8-48CB-9DC2-4C3F1183C800}"/>
                  </a:ext>
                </a:extLst>
              </p:cNvPr>
              <p:cNvSpPr txBox="1"/>
              <p:nvPr/>
            </p:nvSpPr>
            <p:spPr bwMode="gray">
              <a:xfrm>
                <a:off x="-309325" y="3670866"/>
                <a:ext cx="4046437" cy="831190"/>
              </a:xfrm>
              <a:prstGeom prst="rect">
                <a:avLst/>
              </a:prstGeom>
              <a:noFill/>
            </p:spPr>
            <p:txBody>
              <a:bodyPr wrap="square">
                <a:spAutoFit/>
              </a:bodyPr>
              <a:lstStyle/>
              <a:p>
                <a:pPr lvl="1"/>
                <a:r>
                  <a:rPr lang="en-US" sz="1600" b="1" dirty="0"/>
                  <a:t>Markovian Parents</a:t>
                </a:r>
              </a:p>
              <a:p>
                <a:pPr lvl="1"/>
                <a14:m>
                  <m:oMath xmlns:m="http://schemas.openxmlformats.org/officeDocument/2006/math">
                    <m:r>
                      <a:rPr lang="en-US" sz="1600" i="1" smtClean="0">
                        <a:latin typeface="Cambria Math" panose="02040503050406030204" pitchFamily="18" charset="0"/>
                      </a:rPr>
                      <m:t>𝑃</m:t>
                    </m:r>
                    <m:r>
                      <a:rPr lang="en-US" sz="160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 =</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𝑖</m:t>
                        </m:r>
                      </m:sub>
                      <m:sup/>
                      <m:e>
                        <m:r>
                          <a:rPr lang="en-US" sz="1600" i="1">
                            <a:latin typeface="Cambria Math" panose="02040503050406030204" pitchFamily="18" charset="0"/>
                          </a:rPr>
                          <m:t>𝑃</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 </m:t>
                            </m:r>
                          </m:e>
                        </m:d>
                        <m:sSub>
                          <m:sSubPr>
                            <m:ctrlPr>
                              <a:rPr lang="en-US" sz="1600" i="1">
                                <a:latin typeface="Cambria Math" panose="02040503050406030204" pitchFamily="18" charset="0"/>
                              </a:rPr>
                            </m:ctrlPr>
                          </m:sSubPr>
                          <m:e>
                            <m:r>
                              <a:rPr lang="en-US" sz="1600" i="1">
                                <a:latin typeface="Cambria Math" panose="02040503050406030204" pitchFamily="18" charset="0"/>
                              </a:rPr>
                              <m:t>𝑝𝑎</m:t>
                            </m:r>
                            <m:r>
                              <a:rPr lang="en-US" sz="1600" b="0" i="1" smtClean="0">
                                <a:latin typeface="Cambria Math" panose="02040503050406030204" pitchFamily="18" charset="0"/>
                              </a:rPr>
                              <m:t>𝑟𝑒𝑛𝑡𝑠</m:t>
                            </m:r>
                            <m:r>
                              <a:rPr lang="en-US" sz="1600" b="0" i="1" smtClean="0">
                                <a:latin typeface="Cambria Math" panose="02040503050406030204" pitchFamily="18" charset="0"/>
                              </a:rPr>
                              <m:t>(</m:t>
                            </m:r>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rPr>
                          <m:t>)</m:t>
                        </m:r>
                      </m:e>
                    </m:nary>
                  </m:oMath>
                </a14:m>
                <a:r>
                  <a:rPr lang="en-US" sz="1600" dirty="0"/>
                  <a:t>)</a:t>
                </a:r>
              </a:p>
              <a:p>
                <a:pPr lvl="1"/>
                <a14:m>
                  <m:oMath xmlns:m="http://schemas.openxmlformats.org/officeDocument/2006/math">
                    <m:r>
                      <a:rPr lang="en-US" sz="1600" i="1" smtClean="0">
                        <a:latin typeface="Cambria Math" panose="02040503050406030204" pitchFamily="18" charset="0"/>
                      </a:rPr>
                      <m:t>𝑂</m:t>
                    </m:r>
                    <m:d>
                      <m:dPr>
                        <m:ctrlPr>
                          <a:rPr lang="en-US" sz="1600" i="1">
                            <a:latin typeface="Cambria Math" panose="02040503050406030204" pitchFamily="18" charset="0"/>
                          </a:rPr>
                        </m:ctrlPr>
                      </m:dPr>
                      <m:e>
                        <m:r>
                          <a:rPr lang="en-US" sz="1600" i="1">
                            <a:latin typeface="Cambria Math" panose="02040503050406030204" pitchFamily="18" charset="0"/>
                          </a:rPr>
                          <m:t>𝑛</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b="0" i="1" smtClean="0">
                                <a:latin typeface="Cambria Math" panose="02040503050406030204" pitchFamily="18" charset="0"/>
                              </a:rPr>
                              <m:t>𝑝𝑎𝑟𝑒𝑛𝑡𝑠</m:t>
                            </m:r>
                          </m:sup>
                        </m:sSup>
                      </m:e>
                    </m:d>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instead</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2</m:t>
                        </m:r>
                      </m:e>
                      <m:sup>
                        <m:r>
                          <m:rPr>
                            <m:sty m:val="p"/>
                          </m:rPr>
                          <a:rPr lang="en-US" sz="1600" b="0" i="0" smtClean="0">
                            <a:latin typeface="Cambria Math" panose="02040503050406030204" pitchFamily="18" charset="0"/>
                          </a:rPr>
                          <m:t>n</m:t>
                        </m:r>
                      </m:sup>
                    </m:sSup>
                  </m:oMath>
                </a14:m>
                <a:r>
                  <a:rPr lang="en-US" sz="1600" dirty="0"/>
                  <a:t> </a:t>
                </a:r>
              </a:p>
            </p:txBody>
          </p:sp>
        </mc:Choice>
        <mc:Fallback xmlns="">
          <p:sp>
            <p:nvSpPr>
              <p:cNvPr id="10" name="TextBox 9">
                <a:extLst>
                  <a:ext uri="{FF2B5EF4-FFF2-40B4-BE49-F238E27FC236}">
                    <a16:creationId xmlns:a16="http://schemas.microsoft.com/office/drawing/2014/main" id="{A1D5F2D6-47A8-48CB-9DC2-4C3F1183C800}"/>
                  </a:ext>
                </a:extLst>
              </p:cNvPr>
              <p:cNvSpPr txBox="1">
                <a:spLocks noRot="1" noChangeAspect="1" noMove="1" noResize="1" noEditPoints="1" noAdjustHandles="1" noChangeArrowheads="1" noChangeShapeType="1" noTextEdit="1"/>
              </p:cNvSpPr>
              <p:nvPr/>
            </p:nvSpPr>
            <p:spPr bwMode="gray">
              <a:xfrm>
                <a:off x="-309325" y="3670866"/>
                <a:ext cx="4046437" cy="831190"/>
              </a:xfrm>
              <a:prstGeom prst="rect">
                <a:avLst/>
              </a:prstGeom>
              <a:blipFill>
                <a:blip r:embed="rId5"/>
                <a:stretch>
                  <a:fillRect t="-14599" b="-394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3BC1864-3D58-46FD-BF61-DFB83B173AEA}"/>
              </a:ext>
            </a:extLst>
          </p:cNvPr>
          <p:cNvPicPr>
            <a:picLocks noChangeAspect="1"/>
          </p:cNvPicPr>
          <p:nvPr/>
        </p:nvPicPr>
        <p:blipFill>
          <a:blip r:embed="rId6"/>
          <a:stretch>
            <a:fillRect/>
          </a:stretch>
        </p:blipFill>
        <p:spPr>
          <a:xfrm>
            <a:off x="799106" y="1102680"/>
            <a:ext cx="3460174" cy="1658405"/>
          </a:xfrm>
          <a:prstGeom prst="rect">
            <a:avLst/>
          </a:prstGeom>
        </p:spPr>
      </p:pic>
      <p:sp>
        <p:nvSpPr>
          <p:cNvPr id="17" name="TextBox 16">
            <a:extLst>
              <a:ext uri="{FF2B5EF4-FFF2-40B4-BE49-F238E27FC236}">
                <a16:creationId xmlns:a16="http://schemas.microsoft.com/office/drawing/2014/main" id="{6519E4C7-DA4D-4A62-9388-979F50FB4A7A}"/>
              </a:ext>
            </a:extLst>
          </p:cNvPr>
          <p:cNvSpPr txBox="1"/>
          <p:nvPr/>
        </p:nvSpPr>
        <p:spPr bwMode="gray">
          <a:xfrm>
            <a:off x="735496" y="798556"/>
            <a:ext cx="2113059" cy="338554"/>
          </a:xfrm>
          <a:prstGeom prst="rect">
            <a:avLst/>
          </a:prstGeom>
          <a:noFill/>
        </p:spPr>
        <p:txBody>
          <a:bodyPr wrap="square">
            <a:spAutoFit/>
          </a:bodyPr>
          <a:lstStyle/>
          <a:p>
            <a:pPr marL="0" lvl="1" indent="0">
              <a:buNone/>
            </a:pPr>
            <a:r>
              <a:rPr lang="en-US" sz="1600" b="1" dirty="0"/>
              <a:t>Graph patterns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14DFD7E-F656-4182-90FB-46AC4FFEE3D2}"/>
                  </a:ext>
                </a:extLst>
              </p:cNvPr>
              <p:cNvSpPr txBox="1"/>
              <p:nvPr/>
            </p:nvSpPr>
            <p:spPr bwMode="gray">
              <a:xfrm>
                <a:off x="5655192" y="1107284"/>
                <a:ext cx="6446192" cy="1600438"/>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i="0" dirty="0">
                    <a:latin typeface="+mj-lt"/>
                  </a:rPr>
                  <a:t>Do-operator and Intervention</a:t>
                </a:r>
                <a:endParaRPr lang="en-US" sz="1600" b="1" i="1" dirty="0">
                  <a:latin typeface="+mj-lt"/>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𝑃</m:t>
                      </m:r>
                      <m:d>
                        <m:dPr>
                          <m:endChr m:val="|"/>
                          <m:ctrlPr>
                            <a:rPr lang="pt-BR" b="0" i="1" smtClean="0">
                              <a:latin typeface="Cambria Math" panose="02040503050406030204" pitchFamily="18" charset="0"/>
                            </a:rPr>
                          </m:ctrlPr>
                        </m:dPr>
                        <m:e>
                          <m:r>
                            <a:rPr lang="pt-BR" b="0" i="1" smtClean="0">
                              <a:latin typeface="Cambria Math" panose="02040503050406030204" pitchFamily="18" charset="0"/>
                            </a:rPr>
                            <m:t>𝑌</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𝑧</m:t>
                          </m:r>
                        </m:sub>
                        <m:sup/>
                        <m:e>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e>
                      </m:nary>
                    </m:oMath>
                  </m:oMathPara>
                </a14:m>
                <a:endParaRPr lang="en-US" b="0" dirty="0"/>
              </a:p>
              <a:p>
                <a:pPr>
                  <a:spcBef>
                    <a:spcPts val="300"/>
                  </a:spcBef>
                  <a:spcAft>
                    <a:spcPts val="300"/>
                  </a:spcAft>
                  <a:buClr>
                    <a:schemeClr val="accent1"/>
                  </a:buClr>
                  <a:buSzPct val="90000"/>
                </a:pPr>
                <a:r>
                  <a:rPr lang="en-US" sz="1600" b="1" dirty="0"/>
                  <a:t>Potential Outcome</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en-US" b="0" i="1" smtClean="0">
                          <a:latin typeface="Cambria Math" panose="02040503050406030204" pitchFamily="18" charset="0"/>
                        </a:rPr>
                        <m:t> −</m:t>
                      </m:r>
                      <m:r>
                        <a:rPr lang="pt-BR" i="1">
                          <a:latin typeface="Cambria Math" panose="02040503050406030204" pitchFamily="18" charset="0"/>
                        </a:rPr>
                        <m:t>𝑃</m:t>
                      </m:r>
                      <m:d>
                        <m:dPr>
                          <m:endChr m:val="|"/>
                          <m:ctrlPr>
                            <a:rPr lang="pt-BR" i="1">
                              <a:latin typeface="Cambria Math" panose="02040503050406030204" pitchFamily="18" charset="0"/>
                            </a:rPr>
                          </m:ctrlPr>
                        </m:dPr>
                        <m:e>
                          <m:r>
                            <a:rPr lang="pt-BR" i="1">
                              <a:latin typeface="Cambria Math" panose="02040503050406030204" pitchFamily="18" charset="0"/>
                            </a:rPr>
                            <m:t>𝑌</m:t>
                          </m:r>
                          <m:r>
                            <a:rPr lang="pt-BR" i="1">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𝑑𝑜</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oMath>
                  </m:oMathPara>
                </a14:m>
                <a:endParaRPr lang="en-US" dirty="0"/>
              </a:p>
              <a:p>
                <a:pPr>
                  <a:spcBef>
                    <a:spcPts val="300"/>
                  </a:spcBef>
                  <a:spcAft>
                    <a:spcPts val="300"/>
                  </a:spcAft>
                  <a:buClr>
                    <a:schemeClr val="accent1"/>
                  </a:buClr>
                  <a:buSzPct val="90000"/>
                </a:pPr>
                <a:endParaRPr lang="en-US" b="0" dirty="0"/>
              </a:p>
            </p:txBody>
          </p:sp>
        </mc:Choice>
        <mc:Fallback xmlns="">
          <p:sp>
            <p:nvSpPr>
              <p:cNvPr id="18" name="TextBox 17">
                <a:extLst>
                  <a:ext uri="{FF2B5EF4-FFF2-40B4-BE49-F238E27FC236}">
                    <a16:creationId xmlns:a16="http://schemas.microsoft.com/office/drawing/2014/main" id="{D14DFD7E-F656-4182-90FB-46AC4FFEE3D2}"/>
                  </a:ext>
                </a:extLst>
              </p:cNvPr>
              <p:cNvSpPr txBox="1">
                <a:spLocks noRot="1" noChangeAspect="1" noMove="1" noResize="1" noEditPoints="1" noAdjustHandles="1" noChangeArrowheads="1" noChangeShapeType="1" noTextEdit="1"/>
              </p:cNvSpPr>
              <p:nvPr/>
            </p:nvSpPr>
            <p:spPr bwMode="gray">
              <a:xfrm>
                <a:off x="5655192" y="1107284"/>
                <a:ext cx="6446192" cy="1600438"/>
              </a:xfrm>
              <a:prstGeom prst="rect">
                <a:avLst/>
              </a:prstGeom>
              <a:blipFill>
                <a:blip r:embed="rId7"/>
                <a:stretch>
                  <a:fillRect l="-1987" t="-4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A498E-4FBE-4992-AA80-70B45F545E90}"/>
                  </a:ext>
                </a:extLst>
              </p:cNvPr>
              <p:cNvSpPr txBox="1"/>
              <p:nvPr/>
            </p:nvSpPr>
            <p:spPr>
              <a:xfrm>
                <a:off x="2596012" y="5755319"/>
                <a:ext cx="2407710" cy="540148"/>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𝑌𝑋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r>
                  <a:rPr lang="en-US" b="0" dirty="0"/>
                  <a:t> </a:t>
                </a:r>
                <a14:m>
                  <m:oMath xmlns:m="http://schemas.openxmlformats.org/officeDocument/2006/math">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den>
                    </m:f>
                  </m:oMath>
                </a14:m>
                <a:endParaRPr lang="en-US" dirty="0"/>
              </a:p>
            </p:txBody>
          </p:sp>
        </mc:Choice>
        <mc:Fallback xmlns="">
          <p:sp>
            <p:nvSpPr>
              <p:cNvPr id="19" name="TextBox 18">
                <a:extLst>
                  <a:ext uri="{FF2B5EF4-FFF2-40B4-BE49-F238E27FC236}">
                    <a16:creationId xmlns:a16="http://schemas.microsoft.com/office/drawing/2014/main" id="{6BFA498E-4FBE-4992-AA80-70B45F545E90}"/>
                  </a:ext>
                </a:extLst>
              </p:cNvPr>
              <p:cNvSpPr txBox="1">
                <a:spLocks noRot="1" noChangeAspect="1" noMove="1" noResize="1" noEditPoints="1" noAdjustHandles="1" noChangeArrowheads="1" noChangeShapeType="1" noTextEdit="1"/>
              </p:cNvSpPr>
              <p:nvPr/>
            </p:nvSpPr>
            <p:spPr>
              <a:xfrm>
                <a:off x="2596012" y="5755319"/>
                <a:ext cx="2407710" cy="540148"/>
              </a:xfrm>
              <a:prstGeom prst="rect">
                <a:avLst/>
              </a:prstGeom>
              <a:blipFill>
                <a:blip r:embed="rId8"/>
                <a:stretch>
                  <a:fillRect b="-4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1F218DF-7C4A-4820-A9C3-1D871FC0942B}"/>
              </a:ext>
            </a:extLst>
          </p:cNvPr>
          <p:cNvSpPr txBox="1"/>
          <p:nvPr/>
        </p:nvSpPr>
        <p:spPr>
          <a:xfrm>
            <a:off x="2218769" y="5177582"/>
            <a:ext cx="1465466" cy="338554"/>
          </a:xfrm>
          <a:prstGeom prst="rect">
            <a:avLst/>
          </a:prstGeom>
          <a:noFill/>
        </p:spPr>
        <p:txBody>
          <a:bodyPr wrap="none" rtlCol="0">
            <a:spAutoFit/>
          </a:bodyPr>
          <a:lstStyle/>
          <a:p>
            <a:r>
              <a:rPr lang="en-US" sz="1600" b="1" dirty="0"/>
              <a:t>Regression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F31755-75F1-4C96-BC02-113C523BB54D}"/>
                  </a:ext>
                </a:extLst>
              </p:cNvPr>
              <p:cNvSpPr txBox="1"/>
              <p:nvPr/>
            </p:nvSpPr>
            <p:spPr>
              <a:xfrm>
                <a:off x="2677741" y="5523282"/>
                <a:ext cx="1289960" cy="276999"/>
              </a:xfrm>
              <a:prstGeom prst="rect">
                <a:avLst/>
              </a:prstGeom>
              <a:noFill/>
            </p:spPr>
            <p:txBody>
              <a:bodyPr wrap="square" lIns="0" tIns="0" rIns="0" bIns="0" rtlCol="0">
                <a:spAutoFit/>
              </a:bodyPr>
              <a:lstStyle/>
              <a:p>
                <a:r>
                  <a:rPr lang="en-US" dirty="0"/>
                  <a:t>y</a:t>
                </a:r>
                <a14:m>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𝑥</m:t>
                    </m:r>
                  </m:oMath>
                </a14:m>
                <a:endParaRPr lang="en-US" dirty="0"/>
              </a:p>
            </p:txBody>
          </p:sp>
        </mc:Choice>
        <mc:Fallback xmlns="">
          <p:sp>
            <p:nvSpPr>
              <p:cNvPr id="21" name="TextBox 20">
                <a:extLst>
                  <a:ext uri="{FF2B5EF4-FFF2-40B4-BE49-F238E27FC236}">
                    <a16:creationId xmlns:a16="http://schemas.microsoft.com/office/drawing/2014/main" id="{C4F31755-75F1-4C96-BC02-113C523BB54D}"/>
                  </a:ext>
                </a:extLst>
              </p:cNvPr>
              <p:cNvSpPr txBox="1">
                <a:spLocks noRot="1" noChangeAspect="1" noMove="1" noResize="1" noEditPoints="1" noAdjustHandles="1" noChangeArrowheads="1" noChangeShapeType="1" noTextEdit="1"/>
              </p:cNvSpPr>
              <p:nvPr/>
            </p:nvSpPr>
            <p:spPr>
              <a:xfrm>
                <a:off x="2677741" y="5523282"/>
                <a:ext cx="1289960" cy="276999"/>
              </a:xfrm>
              <a:prstGeom prst="rect">
                <a:avLst/>
              </a:prstGeom>
              <a:blipFill>
                <a:blip r:embed="rId9"/>
                <a:stretch>
                  <a:fillRect l="-10849" t="-28889"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31CB19-13FA-472B-9529-1AA489A8AEA0}"/>
                  </a:ext>
                </a:extLst>
              </p:cNvPr>
              <p:cNvSpPr txBox="1"/>
              <p:nvPr/>
            </p:nvSpPr>
            <p:spPr>
              <a:xfrm>
                <a:off x="156728" y="4547914"/>
                <a:ext cx="2925801" cy="584775"/>
              </a:xfrm>
              <a:prstGeom prst="rect">
                <a:avLst/>
              </a:prstGeom>
              <a:noFill/>
            </p:spPr>
            <p:txBody>
              <a:bodyPr wrap="none" rtlCol="0">
                <a:spAutoFit/>
              </a:bodyPr>
              <a:lstStyle/>
              <a:p>
                <a:r>
                  <a:rPr lang="en-US" sz="1600" b="1" dirty="0"/>
                  <a:t>Conditional</a:t>
                </a:r>
                <a:r>
                  <a:rPr lang="en-US" sz="1600" dirty="0"/>
                  <a:t> </a:t>
                </a:r>
                <a:r>
                  <a:rPr lang="en-US" sz="1600" b="1" dirty="0"/>
                  <a:t>Expectation</a:t>
                </a:r>
              </a:p>
              <a:p>
                <a:r>
                  <a:rPr lang="en-US" sz="1600" b="0" dirty="0"/>
                  <a:t>E</a:t>
                </a:r>
                <a14:m>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i="1" smtClean="0">
                        <a:latin typeface="Cambria Math" panose="02040503050406030204" pitchFamily="18" charset="0"/>
                      </a:rPr>
                      <m:t>=</m:t>
                    </m:r>
                    <m:nary>
                      <m:naryPr>
                        <m:chr m:val="∑"/>
                        <m:supHide m:val="on"/>
                        <m:ctrlPr>
                          <a:rPr lang="en-US" sz="1600" i="1" smtClean="0">
                            <a:latin typeface="Cambria Math" panose="02040503050406030204" pitchFamily="18" charset="0"/>
                          </a:rPr>
                        </m:ctrlPr>
                      </m:naryPr>
                      <m:sub>
                        <m:r>
                          <m:rPr>
                            <m:brk m:alnAt="7"/>
                          </m:rPr>
                          <a:rPr lang="en-US" sz="1600" b="0" i="1" smtClean="0">
                            <a:latin typeface="Cambria Math" panose="02040503050406030204" pitchFamily="18" charset="0"/>
                          </a:rPr>
                          <m:t>𝑥</m:t>
                        </m:r>
                      </m:sub>
                      <m:sup/>
                      <m:e>
                        <m:r>
                          <a:rPr lang="en-US" sz="1600" b="0" i="1" smtClean="0">
                            <a:latin typeface="Cambria Math" panose="02040503050406030204" pitchFamily="18" charset="0"/>
                          </a:rPr>
                          <m:t>𝑥𝑃</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e>
                    </m:nary>
                  </m:oMath>
                </a14:m>
                <a:endParaRPr lang="en-US" sz="1600" dirty="0"/>
              </a:p>
            </p:txBody>
          </p:sp>
        </mc:Choice>
        <mc:Fallback xmlns="">
          <p:sp>
            <p:nvSpPr>
              <p:cNvPr id="22" name="TextBox 21">
                <a:extLst>
                  <a:ext uri="{FF2B5EF4-FFF2-40B4-BE49-F238E27FC236}">
                    <a16:creationId xmlns:a16="http://schemas.microsoft.com/office/drawing/2014/main" id="{AA31CB19-13FA-472B-9529-1AA489A8AEA0}"/>
                  </a:ext>
                </a:extLst>
              </p:cNvPr>
              <p:cNvSpPr txBox="1">
                <a:spLocks noRot="1" noChangeAspect="1" noMove="1" noResize="1" noEditPoints="1" noAdjustHandles="1" noChangeArrowheads="1" noChangeShapeType="1" noTextEdit="1"/>
              </p:cNvSpPr>
              <p:nvPr/>
            </p:nvSpPr>
            <p:spPr>
              <a:xfrm>
                <a:off x="156728" y="4547914"/>
                <a:ext cx="2925801" cy="584775"/>
              </a:xfrm>
              <a:prstGeom prst="rect">
                <a:avLst/>
              </a:prstGeom>
              <a:blipFill>
                <a:blip r:embed="rId10"/>
                <a:stretch>
                  <a:fillRect l="-1250" t="-19792" b="-100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8EB42104-24E1-42D9-8E25-7D530F4D3ADF}"/>
              </a:ext>
            </a:extLst>
          </p:cNvPr>
          <p:cNvSpPr txBox="1"/>
          <p:nvPr/>
        </p:nvSpPr>
        <p:spPr bwMode="gray">
          <a:xfrm>
            <a:off x="7708444" y="3071010"/>
            <a:ext cx="4320168" cy="1600438"/>
          </a:xfrm>
          <a:prstGeom prst="rect">
            <a:avLst/>
          </a:prstGeom>
          <a:solidFill>
            <a:srgbClr val="FFEECA"/>
          </a:solidFill>
        </p:spPr>
        <p:txBody>
          <a:bodyPr wrap="square">
            <a:spAutoFit/>
          </a:bodyPr>
          <a:lstStyle/>
          <a:p>
            <a:r>
              <a:rPr lang="en-US" sz="1600" b="1" dirty="0"/>
              <a:t>Causal Inference Assumptions:</a:t>
            </a:r>
          </a:p>
          <a:p>
            <a:pPr marL="285750" indent="-285750">
              <a:buFont typeface="Arial" panose="020B0604020202020204" pitchFamily="34" charset="0"/>
              <a:buChar char="•"/>
            </a:pPr>
            <a:r>
              <a:rPr lang="en-US" sz="1600" dirty="0"/>
              <a:t>Ignorability (no confounders)</a:t>
            </a:r>
          </a:p>
          <a:p>
            <a:pPr marL="285750" indent="-285750">
              <a:buFont typeface="Arial" panose="020B0604020202020204" pitchFamily="34" charset="0"/>
              <a:buChar char="•"/>
            </a:pPr>
            <a:r>
              <a:rPr lang="en-US" sz="1600" dirty="0"/>
              <a:t>Positivity (no imbalances)</a:t>
            </a:r>
          </a:p>
          <a:p>
            <a:pPr marL="285750" indent="-285750">
              <a:buFont typeface="Arial" panose="020B0604020202020204" pitchFamily="34" charset="0"/>
              <a:buChar char="•"/>
            </a:pPr>
            <a:r>
              <a:rPr lang="en-US" sz="1600" dirty="0"/>
              <a:t>Modularity (stable unit of treatment)</a:t>
            </a:r>
          </a:p>
          <a:p>
            <a:pPr marL="285750" indent="-285750">
              <a:buFont typeface="Arial" panose="020B0604020202020204" pitchFamily="34" charset="0"/>
              <a:buChar char="•"/>
            </a:pPr>
            <a:r>
              <a:rPr lang="en-US" sz="1600" dirty="0"/>
              <a:t>Consistency (compliance)</a:t>
            </a:r>
          </a:p>
          <a:p>
            <a:pPr marL="285750" indent="-285750">
              <a:buFont typeface="Arial" panose="020B0604020202020204" pitchFamily="34" charset="0"/>
              <a:buChar char="•"/>
            </a:pPr>
            <a:r>
              <a:rPr lang="en-US" sz="1600" dirty="0"/>
              <a:t>Exclusiveness (effective intervention</a:t>
            </a:r>
            <a:r>
              <a:rPr lang="en-US" dirty="0"/>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149C89-1A79-4BB7-807D-1F0396D5487B}"/>
                  </a:ext>
                </a:extLst>
              </p:cNvPr>
              <p:cNvSpPr txBox="1"/>
              <p:nvPr/>
            </p:nvSpPr>
            <p:spPr bwMode="gray">
              <a:xfrm>
                <a:off x="5719672" y="5135621"/>
                <a:ext cx="4131994" cy="1181734"/>
              </a:xfrm>
              <a:prstGeom prst="rect">
                <a:avLst/>
              </a:prstGeom>
              <a:noFill/>
            </p:spPr>
            <p:txBody>
              <a:bodyPr wrap="square">
                <a:spAutoFit/>
              </a:bodyPr>
              <a:lstStyle/>
              <a:p>
                <a:r>
                  <a:rPr lang="en-US" sz="1600" b="1" dirty="0"/>
                  <a:t>Structural Equation Model</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a14:m>
                <a:endParaRPr lang="en-US" b="0"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3</m:t>
                        </m:r>
                      </m:sub>
                    </m:sSub>
                  </m:oMath>
                </a14:m>
                <a:endParaRPr lang="en-US" dirty="0"/>
              </a:p>
            </p:txBody>
          </p:sp>
        </mc:Choice>
        <mc:Fallback xmlns="">
          <p:sp>
            <p:nvSpPr>
              <p:cNvPr id="26" name="TextBox 25">
                <a:extLst>
                  <a:ext uri="{FF2B5EF4-FFF2-40B4-BE49-F238E27FC236}">
                    <a16:creationId xmlns:a16="http://schemas.microsoft.com/office/drawing/2014/main" id="{76149C89-1A79-4BB7-807D-1F0396D5487B}"/>
                  </a:ext>
                </a:extLst>
              </p:cNvPr>
              <p:cNvSpPr txBox="1">
                <a:spLocks noRot="1" noChangeAspect="1" noMove="1" noResize="1" noEditPoints="1" noAdjustHandles="1" noChangeArrowheads="1" noChangeShapeType="1" noTextEdit="1"/>
              </p:cNvSpPr>
              <p:nvPr/>
            </p:nvSpPr>
            <p:spPr bwMode="gray">
              <a:xfrm>
                <a:off x="5719672" y="5135621"/>
                <a:ext cx="4131994" cy="1181734"/>
              </a:xfrm>
              <a:prstGeom prst="rect">
                <a:avLst/>
              </a:prstGeom>
              <a:blipFill>
                <a:blip r:embed="rId11"/>
                <a:stretch>
                  <a:fillRect l="-737" t="-1546"/>
                </a:stretch>
              </a:blipFill>
            </p:spPr>
            <p:txBody>
              <a:bodyPr/>
              <a:lstStyle/>
              <a:p>
                <a:r>
                  <a:rPr lang="en-US">
                    <a:noFill/>
                  </a:rPr>
                  <a:t> </a:t>
                </a:r>
              </a:p>
            </p:txBody>
          </p:sp>
        </mc:Fallback>
      </mc:AlternateContent>
    </p:spTree>
    <p:extLst>
      <p:ext uri="{BB962C8B-B14F-4D97-AF65-F5344CB8AC3E}">
        <p14:creationId xmlns:p14="http://schemas.microsoft.com/office/powerpoint/2010/main" val="92362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18" grpId="0"/>
      <p:bldP spid="19" grpId="0"/>
      <p:bldP spid="20" grpId="0"/>
      <p:bldP spid="21" grpId="0"/>
      <p:bldP spid="22" grpId="0"/>
      <p:bldP spid="24" grpId="0" animBg="1"/>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4842345"/>
            <a:ext cx="11228919" cy="870014"/>
          </a:xfrm>
        </p:spPr>
        <p:txBody>
          <a:bodyPr/>
          <a:lstStyle/>
          <a:p>
            <a:pPr algn="ctr"/>
            <a:r>
              <a:rPr lang="en-US" sz="4000" dirty="0"/>
              <a:t>Causal Mechanisms Discovered</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216241"/>
            <a:ext cx="11865728" cy="2123308"/>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endParaRPr lang="en-US" sz="2000" dirty="0">
              <a:latin typeface="+mj-lt"/>
            </a:endParaRPr>
          </a:p>
        </p:txBody>
      </p:sp>
    </p:spTree>
    <p:extLst>
      <p:ext uri="{BB962C8B-B14F-4D97-AF65-F5344CB8AC3E}">
        <p14:creationId xmlns:p14="http://schemas.microsoft.com/office/powerpoint/2010/main" val="37865015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Difficulty x Accuracy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9" y="806977"/>
            <a:ext cx="6336704" cy="2876103"/>
          </a:xfrm>
          <a:prstGeom prst="rect">
            <a:avLst/>
          </a:prstGeom>
        </p:spPr>
      </p:pic>
      <p:sp>
        <p:nvSpPr>
          <p:cNvPr id="6" name="Rectangle 5"/>
          <p:cNvSpPr/>
          <p:nvPr/>
        </p:nvSpPr>
        <p:spPr>
          <a:xfrm>
            <a:off x="1667421" y="3675705"/>
            <a:ext cx="8874820" cy="369332"/>
          </a:xfrm>
          <a:prstGeom prst="rect">
            <a:avLst/>
          </a:prstGeom>
        </p:spPr>
        <p:txBody>
          <a:bodyPr wrap="square">
            <a:spAutoFit/>
          </a:bodyPr>
          <a:lstStyle/>
          <a:p>
            <a:r>
              <a:rPr lang="en-US" dirty="0"/>
              <a:t>Difficulty is inversely proportionate to accuracy across all levels of difficulty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55" y="3971298"/>
            <a:ext cx="8892480" cy="2910949"/>
          </a:xfrm>
          <a:prstGeom prst="rect">
            <a:avLst/>
          </a:prstGeom>
        </p:spPr>
      </p:pic>
    </p:spTree>
    <p:extLst>
      <p:ext uri="{BB962C8B-B14F-4D97-AF65-F5344CB8AC3E}">
        <p14:creationId xmlns:p14="http://schemas.microsoft.com/office/powerpoint/2010/main" val="189245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9A1A5-F01C-4267-AFF1-5966156BFBCC}"/>
              </a:ext>
            </a:extLst>
          </p:cNvPr>
          <p:cNvSpPr>
            <a:spLocks noGrp="1"/>
          </p:cNvSpPr>
          <p:nvPr>
            <p:ph type="body" sz="quarter" idx="13"/>
          </p:nvPr>
        </p:nvSpPr>
        <p:spPr/>
        <p:txBody>
          <a:bodyPr/>
          <a:lstStyle/>
          <a:p>
            <a:r>
              <a:rPr lang="en-US" dirty="0"/>
              <a:t>Time spent debugging (industry surveys):</a:t>
            </a:r>
          </a:p>
          <a:p>
            <a:pPr marL="584194" lvl="1" indent="-342900">
              <a:buFont typeface="Arial" panose="020B0604020202020204" pitchFamily="34" charset="0"/>
              <a:buChar char="•"/>
            </a:pPr>
            <a:r>
              <a:rPr lang="en-US" dirty="0"/>
              <a:t>10 to 35% [</a:t>
            </a:r>
            <a:r>
              <a:rPr lang="en-US" dirty="0" err="1"/>
              <a:t>Tassey</a:t>
            </a:r>
            <a:r>
              <a:rPr lang="en-US" dirty="0"/>
              <a:t> 2002] </a:t>
            </a:r>
          </a:p>
          <a:p>
            <a:pPr marL="584194" lvl="1" indent="-342900">
              <a:buFont typeface="Arial" panose="020B0604020202020204" pitchFamily="34" charset="0"/>
              <a:buChar char="•"/>
            </a:pPr>
            <a:r>
              <a:rPr lang="en-US" dirty="0"/>
              <a:t>50% [Britton et al. 2013]</a:t>
            </a:r>
          </a:p>
          <a:p>
            <a:pPr marL="584194" lvl="1" indent="-342900">
              <a:buFont typeface="Arial" panose="020B0604020202020204" pitchFamily="34" charset="0"/>
              <a:buChar char="•"/>
            </a:pPr>
            <a:r>
              <a:rPr lang="en-US" dirty="0"/>
              <a:t>20 to 40% [</a:t>
            </a:r>
            <a:r>
              <a:rPr lang="en-US" dirty="0" err="1"/>
              <a:t>Perscheid</a:t>
            </a:r>
            <a:r>
              <a:rPr lang="en-US" dirty="0"/>
              <a:t> et al. 2017]</a:t>
            </a:r>
          </a:p>
        </p:txBody>
      </p:sp>
      <p:sp>
        <p:nvSpPr>
          <p:cNvPr id="2" name="Title 1">
            <a:extLst>
              <a:ext uri="{FF2B5EF4-FFF2-40B4-BE49-F238E27FC236}">
                <a16:creationId xmlns:a16="http://schemas.microsoft.com/office/drawing/2014/main" id="{133689C3-B20C-4E79-8286-A46C6FC55254}"/>
              </a:ext>
            </a:extLst>
          </p:cNvPr>
          <p:cNvSpPr>
            <a:spLocks noGrp="1"/>
          </p:cNvSpPr>
          <p:nvPr>
            <p:ph type="title"/>
          </p:nvPr>
        </p:nvSpPr>
        <p:spPr/>
        <p:txBody>
          <a:bodyPr>
            <a:normAutofit/>
          </a:bodyPr>
          <a:lstStyle/>
          <a:p>
            <a:r>
              <a:rPr lang="en-US" dirty="0"/>
              <a:t>Debugging is time consuming</a:t>
            </a:r>
          </a:p>
        </p:txBody>
      </p:sp>
      <p:sp>
        <p:nvSpPr>
          <p:cNvPr id="4" name="AutoShape 2" descr="https://owa.hpi.uni-potsdam.de/owa/service.svc/s/GetFileAttachment?id=AAMkADcwYjY0MTc0LTRjMTgtNDY4OC04OTVkLWJiODFhNTA4MjNlMwBGAAAAAAAsHP5eOXCrQaC6efa1hxXcBwDMO6BzH678TJQDDzhB4%2B2eAAAAAAEMAAAG5Y2Fx3rPQa2QgF3wFw6rAAAAAHaHAAABEgAQANiz6XTg2phKq%2FKrLuy134k%3D&amp;X-OWA-CANARY=rTuz0eZQrUisKdOB8CzrFSDbo-ctXdYIiuNaqHO87tXo_xRnjzYZ4YnlZOhz8qWwkb--4ebMeFw.&amp;isImagePreview=True">
            <a:extLst>
              <a:ext uri="{FF2B5EF4-FFF2-40B4-BE49-F238E27FC236}">
                <a16:creationId xmlns:a16="http://schemas.microsoft.com/office/drawing/2014/main" id="{2E803E62-6AAC-4B8F-99FD-F79734FAACE3}"/>
              </a:ext>
            </a:extLst>
          </p:cNvPr>
          <p:cNvSpPr>
            <a:spLocks noChangeAspect="1" noChangeArrowheads="1"/>
          </p:cNvSpPr>
          <p:nvPr/>
        </p:nvSpPr>
        <p:spPr bwMode="auto">
          <a:xfrm>
            <a:off x="5943600" y="1351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owa.hpi.uni-potsdam.de/owa/service.svc/s/GetFileAttachment?id=AAMkADcwYjY0MTc0LTRjMTgtNDY4OC04OTVkLWJiODFhNTA4MjNlMwBGAAAAAAAsHP5eOXCrQaC6efa1hxXcBwDMO6BzH678TJQDDzhB4%2B2eAAAAAAEMAAAG5Y2Fx3rPQa2QgF3wFw6rAAAAAHaHAAABEgAQANiz6XTg2phKq%2FKrLuy134k%3D&amp;X-OWA-CANARY=rTuz0eZQrUisKdOB8CzrFSDbo-ctXdYIiuNaqHO87tXo_xRnjzYZ4YnlZOhz8qWwkb--4ebMeFw.&amp;isImagePreview=True">
            <a:extLst>
              <a:ext uri="{FF2B5EF4-FFF2-40B4-BE49-F238E27FC236}">
                <a16:creationId xmlns:a16="http://schemas.microsoft.com/office/drawing/2014/main" id="{5F1B3E50-4CA6-4C65-912E-00E29A6701D5}"/>
              </a:ext>
            </a:extLst>
          </p:cNvPr>
          <p:cNvSpPr>
            <a:spLocks noChangeAspect="1" noChangeArrowheads="1"/>
          </p:cNvSpPr>
          <p:nvPr/>
        </p:nvSpPr>
        <p:spPr bwMode="auto">
          <a:xfrm>
            <a:off x="6096000" y="1503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477EBB7-7E8C-4FA6-B3D6-F7687E42337F}"/>
              </a:ext>
            </a:extLst>
          </p:cNvPr>
          <p:cNvPicPr>
            <a:picLocks noChangeAspect="1"/>
          </p:cNvPicPr>
          <p:nvPr/>
        </p:nvPicPr>
        <p:blipFill rotWithShape="1">
          <a:blip r:embed="rId3"/>
          <a:srcRect b="41194"/>
          <a:stretch/>
        </p:blipFill>
        <p:spPr>
          <a:xfrm>
            <a:off x="0" y="1270583"/>
            <a:ext cx="12192000" cy="1715357"/>
          </a:xfrm>
          <a:prstGeom prst="rect">
            <a:avLst/>
          </a:prstGeom>
        </p:spPr>
      </p:pic>
      <p:sp>
        <p:nvSpPr>
          <p:cNvPr id="7" name="TextBox 6">
            <a:extLst>
              <a:ext uri="{FF2B5EF4-FFF2-40B4-BE49-F238E27FC236}">
                <a16:creationId xmlns:a16="http://schemas.microsoft.com/office/drawing/2014/main" id="{614A7D30-DBB5-4C8E-9315-34B1F88C7285}"/>
              </a:ext>
            </a:extLst>
          </p:cNvPr>
          <p:cNvSpPr txBox="1"/>
          <p:nvPr/>
        </p:nvSpPr>
        <p:spPr bwMode="gray">
          <a:xfrm>
            <a:off x="1706252" y="3066532"/>
            <a:ext cx="10341204" cy="544790"/>
          </a:xfrm>
          <a:prstGeom prst="rect">
            <a:avLst/>
          </a:prstGeom>
          <a:noFill/>
        </p:spPr>
        <p:txBody>
          <a:bodyPr wrap="none" lIns="0" tIns="0" rIns="0" bIns="0" rtlCol="0">
            <a:noAutofit/>
          </a:bodyPr>
          <a:lstStyle/>
          <a:p>
            <a:pPr algn="r">
              <a:spcBef>
                <a:spcPts val="300"/>
              </a:spcBef>
              <a:spcAft>
                <a:spcPts val="300"/>
              </a:spcAft>
              <a:buClr>
                <a:schemeClr val="accent1"/>
              </a:buClr>
              <a:buSzPct val="90000"/>
            </a:pPr>
            <a:r>
              <a:rPr lang="en-US" sz="1600" dirty="0">
                <a:solidFill>
                  <a:srgbClr val="0070C0"/>
                </a:solidFill>
              </a:rPr>
              <a:t>Turing Award 1967</a:t>
            </a:r>
          </a:p>
          <a:p>
            <a:pPr algn="r">
              <a:spcBef>
                <a:spcPts val="300"/>
              </a:spcBef>
              <a:spcAft>
                <a:spcPts val="300"/>
              </a:spcAft>
              <a:buClr>
                <a:schemeClr val="accent1"/>
              </a:buClr>
              <a:buSzPct val="90000"/>
            </a:pPr>
            <a:r>
              <a:rPr lang="en-US" sz="1600" dirty="0">
                <a:solidFill>
                  <a:srgbClr val="0070C0"/>
                </a:solidFill>
              </a:rPr>
              <a:t>Inventor of microprogramming 1951</a:t>
            </a:r>
          </a:p>
          <a:p>
            <a:pPr algn="r">
              <a:spcBef>
                <a:spcPts val="300"/>
              </a:spcBef>
              <a:spcAft>
                <a:spcPts val="300"/>
              </a:spcAft>
              <a:buClr>
                <a:schemeClr val="accent1"/>
              </a:buClr>
              <a:buSzPct val="90000"/>
            </a:pPr>
            <a:r>
              <a:rPr lang="en-US" sz="1600" dirty="0"/>
              <a:t>source: Wikipedia</a:t>
            </a:r>
          </a:p>
        </p:txBody>
      </p:sp>
      <p:cxnSp>
        <p:nvCxnSpPr>
          <p:cNvPr id="9" name="Straight Connector 8">
            <a:extLst>
              <a:ext uri="{FF2B5EF4-FFF2-40B4-BE49-F238E27FC236}">
                <a16:creationId xmlns:a16="http://schemas.microsoft.com/office/drawing/2014/main" id="{007DC003-9462-40D4-B226-80AE217E49E7}"/>
              </a:ext>
            </a:extLst>
          </p:cNvPr>
          <p:cNvCxnSpPr>
            <a:cxnSpLocks/>
          </p:cNvCxnSpPr>
          <p:nvPr/>
        </p:nvCxnSpPr>
        <p:spPr bwMode="gray">
          <a:xfrm>
            <a:off x="4039737" y="2361063"/>
            <a:ext cx="466071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0A4F2892-7734-49D5-A63E-BC7D64759E4C}"/>
              </a:ext>
            </a:extLst>
          </p:cNvPr>
          <p:cNvSpPr txBox="1">
            <a:spLocks/>
          </p:cNvSpPr>
          <p:nvPr/>
        </p:nvSpPr>
        <p:spPr>
          <a:xfrm>
            <a:off x="478369" y="4193757"/>
            <a:ext cx="11473384" cy="1655838"/>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Time spent debugging (industry surveys):</a:t>
            </a:r>
          </a:p>
          <a:p>
            <a:pPr marL="342900" indent="-342900">
              <a:buFont typeface="Arial" panose="020B0604020202020204" pitchFamily="34" charset="0"/>
              <a:buChar char="•"/>
            </a:pPr>
            <a:r>
              <a:rPr lang="en-US" sz="2000" dirty="0"/>
              <a:t>35% [</a:t>
            </a:r>
            <a:r>
              <a:rPr lang="en-US" sz="2000" dirty="0" err="1"/>
              <a:t>Tassey</a:t>
            </a:r>
            <a:r>
              <a:rPr lang="en-US" sz="2000" dirty="0"/>
              <a:t> 2002]</a:t>
            </a:r>
          </a:p>
          <a:p>
            <a:pPr marL="342900" indent="-342900">
              <a:buFont typeface="Arial" panose="020B0604020202020204" pitchFamily="34" charset="0"/>
              <a:buChar char="•"/>
            </a:pPr>
            <a:r>
              <a:rPr lang="en-US" sz="2000" dirty="0"/>
              <a:t>50% [La </a:t>
            </a:r>
            <a:r>
              <a:rPr lang="en-US" sz="2000" dirty="0" err="1"/>
              <a:t>Toza</a:t>
            </a:r>
            <a:r>
              <a:rPr lang="en-US" sz="2000" dirty="0"/>
              <a:t>, </a:t>
            </a:r>
            <a:r>
              <a:rPr lang="en-US" sz="2000" dirty="0" err="1"/>
              <a:t>Venolia</a:t>
            </a:r>
            <a:r>
              <a:rPr lang="en-US" sz="2000" dirty="0"/>
              <a:t> &amp; De Line 2006] [Britton et al. 2013] </a:t>
            </a:r>
          </a:p>
          <a:p>
            <a:pPr marL="342900" indent="-342900">
              <a:buFont typeface="Arial" panose="020B0604020202020204" pitchFamily="34" charset="0"/>
              <a:buChar char="•"/>
            </a:pPr>
            <a:r>
              <a:rPr lang="en-US" sz="2000" dirty="0"/>
              <a:t>40% [</a:t>
            </a:r>
            <a:r>
              <a:rPr lang="en-US" sz="2000" dirty="0" err="1"/>
              <a:t>Perscheid</a:t>
            </a:r>
            <a:r>
              <a:rPr lang="en-US" sz="2000" dirty="0"/>
              <a:t>, Hirschfeld et al. 2017]</a:t>
            </a:r>
          </a:p>
        </p:txBody>
      </p:sp>
      <p:sp>
        <p:nvSpPr>
          <p:cNvPr id="8" name="Rectangle 7">
            <a:extLst>
              <a:ext uri="{FF2B5EF4-FFF2-40B4-BE49-F238E27FC236}">
                <a16:creationId xmlns:a16="http://schemas.microsoft.com/office/drawing/2014/main" id="{3DC78C23-4CC0-49E6-8AA7-4168D794ACEC}"/>
              </a:ext>
            </a:extLst>
          </p:cNvPr>
          <p:cNvSpPr/>
          <p:nvPr/>
        </p:nvSpPr>
        <p:spPr bwMode="gray">
          <a:xfrm>
            <a:off x="787351" y="5464934"/>
            <a:ext cx="5445095" cy="544790"/>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6022553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8EF9-51C7-484C-8F77-162EF52A5A02}"/>
              </a:ext>
            </a:extLst>
          </p:cNvPr>
          <p:cNvSpPr>
            <a:spLocks noGrp="1"/>
          </p:cNvSpPr>
          <p:nvPr>
            <p:ph type="title"/>
          </p:nvPr>
        </p:nvSpPr>
        <p:spPr>
          <a:xfrm>
            <a:off x="838200" y="193676"/>
            <a:ext cx="10515600" cy="568730"/>
          </a:xfrm>
        </p:spPr>
        <p:txBody>
          <a:bodyPr>
            <a:normAutofit/>
          </a:bodyPr>
          <a:lstStyle/>
          <a:p>
            <a:r>
              <a:rPr lang="en-US" dirty="0"/>
              <a:t>Task duration across professions</a:t>
            </a:r>
          </a:p>
        </p:txBody>
      </p:sp>
      <p:pic>
        <p:nvPicPr>
          <p:cNvPr id="5" name="Picture 4">
            <a:extLst>
              <a:ext uri="{FF2B5EF4-FFF2-40B4-BE49-F238E27FC236}">
                <a16:creationId xmlns:a16="http://schemas.microsoft.com/office/drawing/2014/main" id="{685C3238-D70C-421E-8199-DA9D97EEF4EC}"/>
              </a:ext>
            </a:extLst>
          </p:cNvPr>
          <p:cNvPicPr>
            <a:picLocks noChangeAspect="1"/>
          </p:cNvPicPr>
          <p:nvPr/>
        </p:nvPicPr>
        <p:blipFill>
          <a:blip r:embed="rId3"/>
          <a:stretch>
            <a:fillRect/>
          </a:stretch>
        </p:blipFill>
        <p:spPr>
          <a:xfrm>
            <a:off x="838200" y="942434"/>
            <a:ext cx="4698148" cy="4114800"/>
          </a:xfrm>
          <a:prstGeom prst="rect">
            <a:avLst/>
          </a:prstGeom>
        </p:spPr>
      </p:pic>
      <p:pic>
        <p:nvPicPr>
          <p:cNvPr id="9" name="Picture 8">
            <a:extLst>
              <a:ext uri="{FF2B5EF4-FFF2-40B4-BE49-F238E27FC236}">
                <a16:creationId xmlns:a16="http://schemas.microsoft.com/office/drawing/2014/main" id="{12D44CDD-F268-427A-B464-CB2F12992E5A}"/>
              </a:ext>
            </a:extLst>
          </p:cNvPr>
          <p:cNvPicPr>
            <a:picLocks noChangeAspect="1"/>
          </p:cNvPicPr>
          <p:nvPr/>
        </p:nvPicPr>
        <p:blipFill>
          <a:blip r:embed="rId4"/>
          <a:stretch>
            <a:fillRect/>
          </a:stretch>
        </p:blipFill>
        <p:spPr>
          <a:xfrm>
            <a:off x="5593546" y="942434"/>
            <a:ext cx="4693453" cy="4110688"/>
          </a:xfrm>
          <a:prstGeom prst="rect">
            <a:avLst/>
          </a:prstGeom>
        </p:spPr>
      </p:pic>
    </p:spTree>
    <p:extLst>
      <p:ext uri="{BB962C8B-B14F-4D97-AF65-F5344CB8AC3E}">
        <p14:creationId xmlns:p14="http://schemas.microsoft.com/office/powerpoint/2010/main" val="1242513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3A7A4F-4EC6-4F2A-9DD2-023CE5FD22FB}"/>
              </a:ext>
            </a:extLst>
          </p:cNvPr>
          <p:cNvPicPr>
            <a:picLocks noChangeAspect="1"/>
          </p:cNvPicPr>
          <p:nvPr/>
        </p:nvPicPr>
        <p:blipFill>
          <a:blip r:embed="rId3"/>
          <a:stretch>
            <a:fillRect/>
          </a:stretch>
        </p:blipFill>
        <p:spPr>
          <a:xfrm>
            <a:off x="6858799" y="813380"/>
            <a:ext cx="4815034" cy="3650423"/>
          </a:xfrm>
          <a:prstGeom prst="rect">
            <a:avLst/>
          </a:prstGeom>
        </p:spPr>
      </p:pic>
      <p:sp>
        <p:nvSpPr>
          <p:cNvPr id="2" name="Title 1">
            <a:extLst>
              <a:ext uri="{FF2B5EF4-FFF2-40B4-BE49-F238E27FC236}">
                <a16:creationId xmlns:a16="http://schemas.microsoft.com/office/drawing/2014/main" id="{382A9D01-45B3-43BF-831E-328E1C4F5972}"/>
              </a:ext>
            </a:extLst>
          </p:cNvPr>
          <p:cNvSpPr>
            <a:spLocks noGrp="1"/>
          </p:cNvSpPr>
          <p:nvPr>
            <p:ph type="title"/>
          </p:nvPr>
        </p:nvSpPr>
        <p:spPr>
          <a:xfrm>
            <a:off x="258624" y="206402"/>
            <a:ext cx="8936652" cy="572512"/>
          </a:xfrm>
        </p:spPr>
        <p:txBody>
          <a:bodyPr>
            <a:normAutofit/>
          </a:bodyPr>
          <a:lstStyle/>
          <a:p>
            <a:r>
              <a:rPr lang="en-US" sz="2000" dirty="0"/>
              <a:t>Gaussian Mixture Model with the Expectation Maximization algorithm</a:t>
            </a:r>
          </a:p>
        </p:txBody>
      </p:sp>
      <p:pic>
        <p:nvPicPr>
          <p:cNvPr id="5" name="Picture 4">
            <a:extLst>
              <a:ext uri="{FF2B5EF4-FFF2-40B4-BE49-F238E27FC236}">
                <a16:creationId xmlns:a16="http://schemas.microsoft.com/office/drawing/2014/main" id="{C51D895C-E11D-4BB4-B40E-DCA74ECE1208}"/>
              </a:ext>
            </a:extLst>
          </p:cNvPr>
          <p:cNvPicPr>
            <a:picLocks noChangeAspect="1"/>
          </p:cNvPicPr>
          <p:nvPr/>
        </p:nvPicPr>
        <p:blipFill>
          <a:blip r:embed="rId4"/>
          <a:stretch>
            <a:fillRect/>
          </a:stretch>
        </p:blipFill>
        <p:spPr>
          <a:xfrm>
            <a:off x="576650" y="1530549"/>
            <a:ext cx="5543550" cy="1228725"/>
          </a:xfrm>
          <a:prstGeom prst="rect">
            <a:avLst/>
          </a:prstGeom>
        </p:spPr>
      </p:pic>
      <p:pic>
        <p:nvPicPr>
          <p:cNvPr id="9" name="Picture 8">
            <a:extLst>
              <a:ext uri="{FF2B5EF4-FFF2-40B4-BE49-F238E27FC236}">
                <a16:creationId xmlns:a16="http://schemas.microsoft.com/office/drawing/2014/main" id="{EB6313B0-7570-420D-9022-1E817D1C40B3}"/>
              </a:ext>
            </a:extLst>
          </p:cNvPr>
          <p:cNvPicPr>
            <a:picLocks noChangeAspect="1"/>
          </p:cNvPicPr>
          <p:nvPr/>
        </p:nvPicPr>
        <p:blipFill>
          <a:blip r:embed="rId5"/>
          <a:stretch>
            <a:fillRect/>
          </a:stretch>
        </p:blipFill>
        <p:spPr>
          <a:xfrm>
            <a:off x="1706512" y="1025168"/>
            <a:ext cx="2085975" cy="590550"/>
          </a:xfrm>
          <a:prstGeom prst="rect">
            <a:avLst/>
          </a:prstGeom>
        </p:spPr>
      </p:pic>
      <p:pic>
        <p:nvPicPr>
          <p:cNvPr id="15" name="Picture 14">
            <a:extLst>
              <a:ext uri="{FF2B5EF4-FFF2-40B4-BE49-F238E27FC236}">
                <a16:creationId xmlns:a16="http://schemas.microsoft.com/office/drawing/2014/main" id="{BF80E1D0-2E82-4CA2-8DD6-E93B9C18D424}"/>
              </a:ext>
            </a:extLst>
          </p:cNvPr>
          <p:cNvPicPr>
            <a:picLocks noChangeAspect="1"/>
          </p:cNvPicPr>
          <p:nvPr/>
        </p:nvPicPr>
        <p:blipFill>
          <a:blip r:embed="rId6"/>
          <a:stretch>
            <a:fillRect/>
          </a:stretch>
        </p:blipFill>
        <p:spPr>
          <a:xfrm>
            <a:off x="3248544" y="2916435"/>
            <a:ext cx="2943225" cy="533400"/>
          </a:xfrm>
          <a:prstGeom prst="rect">
            <a:avLst/>
          </a:prstGeom>
        </p:spPr>
      </p:pic>
      <p:sp>
        <p:nvSpPr>
          <p:cNvPr id="16" name="Rectangle 15">
            <a:extLst>
              <a:ext uri="{FF2B5EF4-FFF2-40B4-BE49-F238E27FC236}">
                <a16:creationId xmlns:a16="http://schemas.microsoft.com/office/drawing/2014/main" id="{CC425E85-3641-43AC-9D2A-5622C7963B8E}"/>
              </a:ext>
            </a:extLst>
          </p:cNvPr>
          <p:cNvSpPr/>
          <p:nvPr/>
        </p:nvSpPr>
        <p:spPr>
          <a:xfrm>
            <a:off x="4029594" y="2626144"/>
            <a:ext cx="790575" cy="18288"/>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D04378D-E65C-482F-A797-E2DC15787D32}"/>
              </a:ext>
            </a:extLst>
          </p:cNvPr>
          <p:cNvSpPr/>
          <p:nvPr/>
        </p:nvSpPr>
        <p:spPr>
          <a:xfrm>
            <a:off x="5142691" y="1743383"/>
            <a:ext cx="548640" cy="18288"/>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BE2C35-5DFA-481C-9BF8-EFFE70575760}"/>
              </a:ext>
            </a:extLst>
          </p:cNvPr>
          <p:cNvSpPr/>
          <p:nvPr/>
        </p:nvSpPr>
        <p:spPr>
          <a:xfrm>
            <a:off x="3340470" y="1743383"/>
            <a:ext cx="1554480" cy="18288"/>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1169B628-345E-4408-96B8-4673275A3989}"/>
              </a:ext>
            </a:extLst>
          </p:cNvPr>
          <p:cNvCxnSpPr>
            <a:cxnSpLocks/>
            <a:stCxn id="20" idx="0"/>
            <a:endCxn id="9" idx="3"/>
          </p:cNvCxnSpPr>
          <p:nvPr/>
        </p:nvCxnSpPr>
        <p:spPr>
          <a:xfrm rot="16200000" flipV="1">
            <a:off x="3743629" y="1369301"/>
            <a:ext cx="422940" cy="325223"/>
          </a:xfrm>
          <a:prstGeom prst="bentConnector2">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BCAF2AB3-1B63-4875-A018-25B7C5E9D50D}"/>
              </a:ext>
            </a:extLst>
          </p:cNvPr>
          <p:cNvCxnSpPr>
            <a:cxnSpLocks/>
            <a:stCxn id="18" idx="0"/>
            <a:endCxn id="32" idx="1"/>
          </p:cNvCxnSpPr>
          <p:nvPr/>
        </p:nvCxnSpPr>
        <p:spPr>
          <a:xfrm rot="5400000" flipH="1" flipV="1">
            <a:off x="5418238" y="1319216"/>
            <a:ext cx="422941" cy="425395"/>
          </a:xfrm>
          <a:prstGeom prst="bentConnector2">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204D3D03-482B-442F-8752-120D4063204A}"/>
              </a:ext>
            </a:extLst>
          </p:cNvPr>
          <p:cNvCxnSpPr>
            <a:cxnSpLocks/>
            <a:stCxn id="16" idx="2"/>
            <a:endCxn id="15" idx="0"/>
          </p:cNvCxnSpPr>
          <p:nvPr/>
        </p:nvCxnSpPr>
        <p:spPr>
          <a:xfrm rot="16200000" flipH="1">
            <a:off x="4436518" y="2632795"/>
            <a:ext cx="272003" cy="295275"/>
          </a:xfrm>
          <a:prstGeom prst="bentConnector3">
            <a:avLst>
              <a:gd name="adj1" fmla="val 50000"/>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32" name="Picture 31">
            <a:extLst>
              <a:ext uri="{FF2B5EF4-FFF2-40B4-BE49-F238E27FC236}">
                <a16:creationId xmlns:a16="http://schemas.microsoft.com/office/drawing/2014/main" id="{5385DF9C-0EB5-4026-9382-53ADA321A623}"/>
              </a:ext>
            </a:extLst>
          </p:cNvPr>
          <p:cNvPicPr>
            <a:picLocks noChangeAspect="1"/>
          </p:cNvPicPr>
          <p:nvPr/>
        </p:nvPicPr>
        <p:blipFill>
          <a:blip r:embed="rId7"/>
          <a:stretch>
            <a:fillRect/>
          </a:stretch>
        </p:blipFill>
        <p:spPr>
          <a:xfrm>
            <a:off x="5842406" y="1148992"/>
            <a:ext cx="466725" cy="342900"/>
          </a:xfrm>
          <a:prstGeom prst="rect">
            <a:avLst/>
          </a:prstGeom>
        </p:spPr>
      </p:pic>
      <p:sp>
        <p:nvSpPr>
          <p:cNvPr id="35" name="TextBox 34">
            <a:extLst>
              <a:ext uri="{FF2B5EF4-FFF2-40B4-BE49-F238E27FC236}">
                <a16:creationId xmlns:a16="http://schemas.microsoft.com/office/drawing/2014/main" id="{9089214E-4BAE-4143-8DFE-A3984C06BC0D}"/>
              </a:ext>
            </a:extLst>
          </p:cNvPr>
          <p:cNvSpPr txBox="1"/>
          <p:nvPr/>
        </p:nvSpPr>
        <p:spPr>
          <a:xfrm>
            <a:off x="82651" y="1070801"/>
            <a:ext cx="1648220" cy="369332"/>
          </a:xfrm>
          <a:prstGeom prst="rect">
            <a:avLst/>
          </a:prstGeom>
          <a:noFill/>
        </p:spPr>
        <p:txBody>
          <a:bodyPr wrap="square" rtlCol="0">
            <a:spAutoFit/>
          </a:bodyPr>
          <a:lstStyle/>
          <a:p>
            <a:r>
              <a:rPr lang="en-US" b="1" u="sng" dirty="0"/>
              <a:t>E-STEP</a:t>
            </a:r>
          </a:p>
        </p:txBody>
      </p:sp>
      <p:sp>
        <p:nvSpPr>
          <p:cNvPr id="37" name="TextBox 36">
            <a:extLst>
              <a:ext uri="{FF2B5EF4-FFF2-40B4-BE49-F238E27FC236}">
                <a16:creationId xmlns:a16="http://schemas.microsoft.com/office/drawing/2014/main" id="{02B12F59-B700-475B-9B24-EFE8373A899E}"/>
              </a:ext>
            </a:extLst>
          </p:cNvPr>
          <p:cNvSpPr txBox="1"/>
          <p:nvPr/>
        </p:nvSpPr>
        <p:spPr>
          <a:xfrm>
            <a:off x="1354" y="3867937"/>
            <a:ext cx="1357427" cy="369332"/>
          </a:xfrm>
          <a:prstGeom prst="rect">
            <a:avLst/>
          </a:prstGeom>
          <a:noFill/>
        </p:spPr>
        <p:txBody>
          <a:bodyPr wrap="square">
            <a:spAutoFit/>
          </a:bodyPr>
          <a:lstStyle/>
          <a:p>
            <a:r>
              <a:rPr lang="en-US" b="1" u="sng" dirty="0"/>
              <a:t>M-STEP</a:t>
            </a:r>
          </a:p>
        </p:txBody>
      </p:sp>
      <p:pic>
        <p:nvPicPr>
          <p:cNvPr id="39" name="Picture 38">
            <a:extLst>
              <a:ext uri="{FF2B5EF4-FFF2-40B4-BE49-F238E27FC236}">
                <a16:creationId xmlns:a16="http://schemas.microsoft.com/office/drawing/2014/main" id="{8D461AEB-8420-426F-A402-ABAB7CD80184}"/>
              </a:ext>
            </a:extLst>
          </p:cNvPr>
          <p:cNvPicPr>
            <a:picLocks noChangeAspect="1"/>
          </p:cNvPicPr>
          <p:nvPr/>
        </p:nvPicPr>
        <p:blipFill>
          <a:blip r:embed="rId8"/>
          <a:stretch>
            <a:fillRect/>
          </a:stretch>
        </p:blipFill>
        <p:spPr>
          <a:xfrm>
            <a:off x="258623" y="4569701"/>
            <a:ext cx="3260359" cy="914400"/>
          </a:xfrm>
          <a:prstGeom prst="rect">
            <a:avLst/>
          </a:prstGeom>
        </p:spPr>
      </p:pic>
      <p:pic>
        <p:nvPicPr>
          <p:cNvPr id="41" name="Picture 40">
            <a:extLst>
              <a:ext uri="{FF2B5EF4-FFF2-40B4-BE49-F238E27FC236}">
                <a16:creationId xmlns:a16="http://schemas.microsoft.com/office/drawing/2014/main" id="{77FA84DC-0722-492E-881E-772F0D3BF1DC}"/>
              </a:ext>
            </a:extLst>
          </p:cNvPr>
          <p:cNvPicPr>
            <a:picLocks noChangeAspect="1"/>
          </p:cNvPicPr>
          <p:nvPr/>
        </p:nvPicPr>
        <p:blipFill>
          <a:blip r:embed="rId9"/>
          <a:stretch>
            <a:fillRect/>
          </a:stretch>
        </p:blipFill>
        <p:spPr>
          <a:xfrm>
            <a:off x="3644273" y="4530619"/>
            <a:ext cx="4294414" cy="914400"/>
          </a:xfrm>
          <a:prstGeom prst="rect">
            <a:avLst/>
          </a:prstGeom>
        </p:spPr>
      </p:pic>
      <p:pic>
        <p:nvPicPr>
          <p:cNvPr id="43" name="Picture 42">
            <a:extLst>
              <a:ext uri="{FF2B5EF4-FFF2-40B4-BE49-F238E27FC236}">
                <a16:creationId xmlns:a16="http://schemas.microsoft.com/office/drawing/2014/main" id="{3A13C79C-CE8A-446E-AFBE-516C8CC9A2BE}"/>
              </a:ext>
            </a:extLst>
          </p:cNvPr>
          <p:cNvPicPr>
            <a:picLocks noChangeAspect="1"/>
          </p:cNvPicPr>
          <p:nvPr/>
        </p:nvPicPr>
        <p:blipFill>
          <a:blip r:embed="rId10"/>
          <a:stretch>
            <a:fillRect/>
          </a:stretch>
        </p:blipFill>
        <p:spPr>
          <a:xfrm>
            <a:off x="8621774" y="4569701"/>
            <a:ext cx="2993952" cy="731520"/>
          </a:xfrm>
          <a:prstGeom prst="rect">
            <a:avLst/>
          </a:prstGeom>
        </p:spPr>
      </p:pic>
      <p:sp>
        <p:nvSpPr>
          <p:cNvPr id="48" name="Rectangle 47">
            <a:extLst>
              <a:ext uri="{FF2B5EF4-FFF2-40B4-BE49-F238E27FC236}">
                <a16:creationId xmlns:a16="http://schemas.microsoft.com/office/drawing/2014/main" id="{30EDCE3F-B6EE-4C11-802E-60CDF319227A}"/>
              </a:ext>
            </a:extLst>
          </p:cNvPr>
          <p:cNvSpPr/>
          <p:nvPr/>
        </p:nvSpPr>
        <p:spPr>
          <a:xfrm>
            <a:off x="1745054" y="4530619"/>
            <a:ext cx="1464235" cy="441337"/>
          </a:xfrm>
          <a:prstGeom prst="rect">
            <a:avLst/>
          </a:prstGeom>
          <a:solidFill>
            <a:srgbClr val="CC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16585B-8FE1-415B-9C29-FE799497728D}"/>
              </a:ext>
            </a:extLst>
          </p:cNvPr>
          <p:cNvSpPr/>
          <p:nvPr/>
        </p:nvSpPr>
        <p:spPr>
          <a:xfrm>
            <a:off x="5285072" y="4530618"/>
            <a:ext cx="1464234" cy="441337"/>
          </a:xfrm>
          <a:prstGeom prst="rect">
            <a:avLst/>
          </a:prstGeom>
          <a:solidFill>
            <a:srgbClr val="CC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A99515E-2907-462B-80BA-78A462F586B9}"/>
              </a:ext>
            </a:extLst>
          </p:cNvPr>
          <p:cNvSpPr/>
          <p:nvPr/>
        </p:nvSpPr>
        <p:spPr>
          <a:xfrm>
            <a:off x="10204916" y="4537028"/>
            <a:ext cx="1307041" cy="441337"/>
          </a:xfrm>
          <a:prstGeom prst="rect">
            <a:avLst/>
          </a:prstGeom>
          <a:solidFill>
            <a:srgbClr val="CC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4058516-DF70-458E-B284-B34484533E58}"/>
                  </a:ext>
                </a:extLst>
              </p:cNvPr>
              <p:cNvSpPr txBox="1"/>
              <p:nvPr/>
            </p:nvSpPr>
            <p:spPr>
              <a:xfrm>
                <a:off x="114985" y="5725207"/>
                <a:ext cx="5349087" cy="1323439"/>
              </a:xfrm>
              <a:prstGeom prst="rect">
                <a:avLst/>
              </a:prstGeom>
              <a:noFill/>
            </p:spPr>
            <p:txBody>
              <a:bodyPr wrap="square" rtlCol="0">
                <a:spAutoFit/>
              </a:bodyPr>
              <a:lstStyle/>
              <a:p>
                <a:r>
                  <a:rPr lang="en-US" sz="1600" dirty="0"/>
                  <a:t>Initialize prior using K-Means, which will give us:</a:t>
                </a:r>
              </a:p>
              <a:p>
                <a:endParaRPr lang="en-US" sz="1600" dirty="0"/>
              </a:p>
              <a:p>
                <a:r>
                  <a:rPr lang="en-US" sz="1600" dirty="0"/>
                  <a:t>Loop between </a:t>
                </a:r>
                <a:r>
                  <a:rPr lang="en-US" sz="1600" u="sng" dirty="0"/>
                  <a:t>E-Step</a:t>
                </a:r>
                <a:r>
                  <a:rPr lang="en-US" sz="1600" dirty="0"/>
                  <a:t> and </a:t>
                </a:r>
                <a:r>
                  <a:rPr lang="en-US" sz="1600" u="sng" dirty="0"/>
                  <a:t>M-Step</a:t>
                </a:r>
                <a:r>
                  <a:rPr lang="en-US" sz="1600" dirty="0"/>
                  <a:t> until convergence, i.e.,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𝜇</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&lt;</m:t>
                    </m:r>
                    <m:sSup>
                      <m:sSupPr>
                        <m:ctrlPr>
                          <a:rPr lang="en-US" sz="1600" i="1" smtClean="0">
                            <a:latin typeface="Cambria Math" panose="02040503050406030204" pitchFamily="18" charset="0"/>
                          </a:rPr>
                        </m:ctrlPr>
                      </m:sSupPr>
                      <m:e>
                        <m:r>
                          <a:rPr lang="en-US" sz="1600" b="0" i="0" smtClean="0">
                            <a:latin typeface="Cambria Math" panose="02040503050406030204" pitchFamily="18" charset="0"/>
                          </a:rPr>
                          <m:t>10</m:t>
                        </m:r>
                      </m:e>
                      <m:sup>
                        <m:r>
                          <a:rPr lang="en-US" sz="1600" b="0" i="0" smtClean="0">
                            <a:latin typeface="Cambria Math" panose="02040503050406030204" pitchFamily="18" charset="0"/>
                          </a:rPr>
                          <m:t>−6</m:t>
                        </m:r>
                      </m:sup>
                    </m:sSup>
                  </m:oMath>
                </a14:m>
                <a:endParaRPr lang="en-US" sz="1600" dirty="0"/>
              </a:p>
              <a:p>
                <a:endParaRPr lang="en-US" sz="1600" dirty="0"/>
              </a:p>
            </p:txBody>
          </p:sp>
        </mc:Choice>
        <mc:Fallback xmlns="">
          <p:sp>
            <p:nvSpPr>
              <p:cNvPr id="53" name="TextBox 52">
                <a:extLst>
                  <a:ext uri="{FF2B5EF4-FFF2-40B4-BE49-F238E27FC236}">
                    <a16:creationId xmlns:a16="http://schemas.microsoft.com/office/drawing/2014/main" id="{34058516-DF70-458E-B284-B34484533E58}"/>
                  </a:ext>
                </a:extLst>
              </p:cNvPr>
              <p:cNvSpPr txBox="1">
                <a:spLocks noRot="1" noChangeAspect="1" noMove="1" noResize="1" noEditPoints="1" noAdjustHandles="1" noChangeArrowheads="1" noChangeShapeType="1" noTextEdit="1"/>
              </p:cNvSpPr>
              <p:nvPr/>
            </p:nvSpPr>
            <p:spPr>
              <a:xfrm>
                <a:off x="114985" y="5725207"/>
                <a:ext cx="5349087" cy="1323439"/>
              </a:xfrm>
              <a:prstGeom prst="rect">
                <a:avLst/>
              </a:prstGeom>
              <a:blipFill>
                <a:blip r:embed="rId11"/>
                <a:stretch>
                  <a:fillRect l="-684" t="-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3">
                <a:extLst>
                  <a:ext uri="{FF2B5EF4-FFF2-40B4-BE49-F238E27FC236}">
                    <a16:creationId xmlns:a16="http://schemas.microsoft.com/office/drawing/2014/main" id="{3F7D58ED-93E7-40FF-B449-CDC53A84C9C4}"/>
                  </a:ext>
                </a:extLst>
              </p:cNvPr>
              <p:cNvSpPr>
                <a:spLocks noChangeArrowheads="1"/>
              </p:cNvSpPr>
              <p:nvPr/>
            </p:nvSpPr>
            <p:spPr bwMode="auto">
              <a:xfrm>
                <a:off x="9296160" y="1745467"/>
                <a:ext cx="2335447" cy="1479316"/>
              </a:xfrm>
              <a:prstGeom prst="rect">
                <a:avLst/>
              </a:prstGeom>
              <a:no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en-US" altLang="en-US" sz="2000" b="0" i="1" u="none" strike="noStrike" cap="none" normalizeH="0" baseline="0" dirty="0">
                    <a:ln>
                      <a:noFill/>
                    </a:ln>
                    <a:solidFill>
                      <a:srgbClr val="000000"/>
                    </a:solidFill>
                    <a:effectLst/>
                    <a:latin typeface="Cambria Math" panose="02040503050406030204" pitchFamily="18" charset="0"/>
                  </a:rPr>
                  <a:t> </a:t>
                </a:r>
                <a:endParaRPr kumimoji="0" lang="en-US" altLang="en-US" sz="2000" b="0" i="1" u="none" strike="noStrike" cap="none" normalizeH="0" baseline="0" dirty="0">
                  <a:ln>
                    <a:noFill/>
                  </a:ln>
                  <a:solidFill>
                    <a:schemeClr val="accent1">
                      <a:lumMod val="75000"/>
                    </a:schemeClr>
                  </a:solidFill>
                  <a:effectLst/>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𝜇</m:t>
                            </m:r>
                          </m:e>
                          <m:e>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2</m:t>
                                </m:r>
                              </m:sup>
                            </m:sSup>
                          </m:e>
                          <m:e>
                            <m:r>
                              <a:rPr lang="en-US" sz="2000" i="1">
                                <a:latin typeface="Cambria Math" panose="02040503050406030204" pitchFamily="18" charset="0"/>
                              </a:rPr>
                              <m:t>𝛼</m:t>
                            </m:r>
                          </m:e>
                        </m:mr>
                        <m:mr>
                          <m:e>
                            <m:r>
                              <a:rPr lang="en-US" altLang="en-US" sz="2000" i="1">
                                <a:solidFill>
                                  <a:srgbClr val="000000"/>
                                </a:solidFill>
                                <a:latin typeface="Cambria Math" panose="02040503050406030204" pitchFamily="18" charset="0"/>
                              </a:rPr>
                              <m:t>3.7</m:t>
                            </m:r>
                            <m:r>
                              <a:rPr lang="en-US" altLang="en-US" sz="2000" b="0" i="1" smtClean="0">
                                <a:solidFill>
                                  <a:srgbClr val="000000"/>
                                </a:solidFill>
                                <a:latin typeface="Cambria Math" panose="02040503050406030204" pitchFamily="18" charset="0"/>
                              </a:rPr>
                              <m:t>5</m:t>
                            </m:r>
                          </m:e>
                          <m:e>
                            <m:r>
                              <a:rPr lang="en-US" sz="2000" b="0" i="1" smtClean="0">
                                <a:latin typeface="Cambria Math" panose="02040503050406030204" pitchFamily="18" charset="0"/>
                              </a:rPr>
                              <m:t>3.18</m:t>
                            </m:r>
                          </m:e>
                          <m:e>
                            <m:r>
                              <a:rPr lang="en-US" sz="2000" b="0" i="1" smtClean="0">
                                <a:latin typeface="Cambria Math" panose="02040503050406030204" pitchFamily="18" charset="0"/>
                              </a:rPr>
                              <m:t>0.74</m:t>
                            </m:r>
                          </m:e>
                        </m:mr>
                        <m:mr>
                          <m:e>
                            <m:r>
                              <a:rPr lang="en-US" altLang="en-US" sz="2000" i="1">
                                <a:solidFill>
                                  <a:srgbClr val="000000"/>
                                </a:solidFill>
                                <a:latin typeface="Cambria Math" panose="02040503050406030204" pitchFamily="18" charset="0"/>
                              </a:rPr>
                              <m:t>8.9</m:t>
                            </m:r>
                            <m:r>
                              <a:rPr lang="en-US" altLang="en-US" sz="2000" b="0" i="1" smtClean="0">
                                <a:solidFill>
                                  <a:srgbClr val="000000"/>
                                </a:solidFill>
                                <a:latin typeface="Cambria Math" panose="02040503050406030204" pitchFamily="18" charset="0"/>
                              </a:rPr>
                              <m:t>7</m:t>
                            </m:r>
                          </m:e>
                          <m:e>
                            <m:r>
                              <a:rPr lang="en-US" sz="2000" b="0" i="1" smtClean="0">
                                <a:latin typeface="Cambria Math" panose="02040503050406030204" pitchFamily="18" charset="0"/>
                              </a:rPr>
                              <m:t>13.16</m:t>
                            </m:r>
                          </m:e>
                          <m:e>
                            <m:r>
                              <a:rPr lang="en-US" sz="2000" b="0" i="1" smtClean="0">
                                <a:latin typeface="Cambria Math" panose="02040503050406030204" pitchFamily="18" charset="0"/>
                              </a:rPr>
                              <m:t>0.26</m:t>
                            </m:r>
                          </m:e>
                        </m:mr>
                      </m:m>
                    </m:oMath>
                  </m:oMathPara>
                </a14:m>
                <a:endParaRPr kumimoji="0" lang="en-US" altLang="en-US" sz="2000" b="0" i="1" u="none" strike="noStrike" cap="none" normalizeH="0" baseline="0" dirty="0">
                  <a:ln>
                    <a:noFill/>
                  </a:ln>
                  <a:solidFill>
                    <a:schemeClr val="accent1">
                      <a:lumMod val="75000"/>
                    </a:schemeClr>
                  </a:solidFill>
                  <a:effectLst/>
                  <a:latin typeface="Cambria Math"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Lucida Console" panose="020B0609040504020204" pitchFamily="49" charset="0"/>
                </a:endParaRPr>
              </a:p>
            </p:txBody>
          </p:sp>
        </mc:Choice>
        <mc:Fallback xmlns="">
          <p:sp>
            <p:nvSpPr>
              <p:cNvPr id="56" name="Rectangle 3">
                <a:extLst>
                  <a:ext uri="{FF2B5EF4-FFF2-40B4-BE49-F238E27FC236}">
                    <a16:creationId xmlns:a16="http://schemas.microsoft.com/office/drawing/2014/main" id="{3F7D58ED-93E7-40FF-B449-CDC53A84C9C4}"/>
                  </a:ext>
                </a:extLst>
              </p:cNvPr>
              <p:cNvSpPr>
                <a:spLocks noRot="1" noChangeAspect="1" noMove="1" noResize="1" noEditPoints="1" noAdjustHandles="1" noChangeArrowheads="1" noChangeShapeType="1" noTextEdit="1"/>
              </p:cNvSpPr>
              <p:nvPr/>
            </p:nvSpPr>
            <p:spPr bwMode="auto">
              <a:xfrm>
                <a:off x="9296160" y="1745467"/>
                <a:ext cx="2335447" cy="1479316"/>
              </a:xfrm>
              <a:prstGeom prst="rect">
                <a:avLst/>
              </a:prstGeom>
              <a:blipFill>
                <a:blip r:embed="rId12"/>
                <a:stretch>
                  <a:fillRect/>
                </a:stretch>
              </a:blipFill>
              <a:ln>
                <a:noFill/>
              </a:ln>
              <a:effectLst/>
            </p:spPr>
            <p:txBody>
              <a:bodyPr/>
              <a:lstStyle/>
              <a:p>
                <a:r>
                  <a:rPr lang="en-US">
                    <a:noFill/>
                  </a:rPr>
                  <a:t> </a:t>
                </a:r>
              </a:p>
            </p:txBody>
          </p:sp>
        </mc:Fallback>
      </mc:AlternateContent>
      <p:sp>
        <p:nvSpPr>
          <p:cNvPr id="60" name="Rectangle 59">
            <a:extLst>
              <a:ext uri="{FF2B5EF4-FFF2-40B4-BE49-F238E27FC236}">
                <a16:creationId xmlns:a16="http://schemas.microsoft.com/office/drawing/2014/main" id="{F6F5B5E4-40D8-49D6-962C-B34FFF004223}"/>
              </a:ext>
            </a:extLst>
          </p:cNvPr>
          <p:cNvSpPr/>
          <p:nvPr/>
        </p:nvSpPr>
        <p:spPr>
          <a:xfrm>
            <a:off x="777835" y="1978450"/>
            <a:ext cx="1889157" cy="441337"/>
          </a:xfrm>
          <a:prstGeom prst="rect">
            <a:avLst/>
          </a:prstGeom>
          <a:solidFill>
            <a:srgbClr val="CC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E9F984D-C4E0-44ED-B9CA-3E0D44013EDE}"/>
              </a:ext>
            </a:extLst>
          </p:cNvPr>
          <p:cNvSpPr txBox="1"/>
          <p:nvPr/>
        </p:nvSpPr>
        <p:spPr>
          <a:xfrm>
            <a:off x="8447772" y="2326318"/>
            <a:ext cx="977935" cy="369332"/>
          </a:xfrm>
          <a:prstGeom prst="rect">
            <a:avLst/>
          </a:prstGeom>
          <a:noFill/>
        </p:spPr>
        <p:txBody>
          <a:bodyPr wrap="square">
            <a:spAutoFit/>
          </a:bodyPr>
          <a:lstStyle/>
          <a:p>
            <a:r>
              <a:rPr lang="en-US" altLang="en-US" i="1" dirty="0">
                <a:solidFill>
                  <a:srgbClr val="000000"/>
                </a:solidFill>
                <a:latin typeface="Cambria Math" panose="02040503050406030204" pitchFamily="18" charset="0"/>
              </a:rPr>
              <a:t>1</a:t>
            </a:r>
            <a:r>
              <a:rPr kumimoji="0" lang="en-US" altLang="en-US" sz="1800" b="0" i="1" u="none" strike="noStrike" cap="none" normalizeH="0" baseline="0" dirty="0">
                <a:ln>
                  <a:noFill/>
                </a:ln>
                <a:solidFill>
                  <a:srgbClr val="000000"/>
                </a:solidFill>
                <a:effectLst/>
                <a:latin typeface="Cambria Math" panose="02040503050406030204" pitchFamily="18" charset="0"/>
              </a:rPr>
              <a:t>=</a:t>
            </a:r>
            <a:r>
              <a:rPr kumimoji="0" lang="en-US" altLang="en-US" sz="1800" b="0" i="1" u="none" strike="noStrike" cap="none" normalizeH="0" baseline="0" dirty="0">
                <a:ln>
                  <a:noFill/>
                </a:ln>
                <a:solidFill>
                  <a:schemeClr val="accent4">
                    <a:lumMod val="75000"/>
                  </a:schemeClr>
                </a:solidFill>
                <a:effectLst/>
                <a:latin typeface="Cambria Math" panose="02040503050406030204" pitchFamily="18" charset="0"/>
              </a:rPr>
              <a:t>blue</a:t>
            </a:r>
            <a:endParaRPr lang="en-US" dirty="0">
              <a:solidFill>
                <a:schemeClr val="accent4">
                  <a:lumMod val="75000"/>
                </a:schemeClr>
              </a:solidFill>
            </a:endParaRPr>
          </a:p>
        </p:txBody>
      </p:sp>
      <p:sp>
        <p:nvSpPr>
          <p:cNvPr id="64" name="TextBox 63">
            <a:extLst>
              <a:ext uri="{FF2B5EF4-FFF2-40B4-BE49-F238E27FC236}">
                <a16:creationId xmlns:a16="http://schemas.microsoft.com/office/drawing/2014/main" id="{B775D4B0-FBC7-45E3-92DD-701677C98E27}"/>
              </a:ext>
            </a:extLst>
          </p:cNvPr>
          <p:cNvSpPr txBox="1"/>
          <p:nvPr/>
        </p:nvSpPr>
        <p:spPr>
          <a:xfrm>
            <a:off x="8446712" y="2630807"/>
            <a:ext cx="1008292" cy="369332"/>
          </a:xfrm>
          <a:prstGeom prst="rect">
            <a:avLst/>
          </a:prstGeom>
          <a:noFill/>
        </p:spPr>
        <p:txBody>
          <a:bodyPr wrap="square">
            <a:spAutoFit/>
          </a:bodyPr>
          <a:lstStyle/>
          <a:p>
            <a:r>
              <a:rPr lang="en-US" altLang="en-US" i="1" dirty="0">
                <a:solidFill>
                  <a:srgbClr val="000000"/>
                </a:solidFill>
                <a:latin typeface="Cambria Math" panose="02040503050406030204" pitchFamily="18" charset="0"/>
              </a:rPr>
              <a:t>2</a:t>
            </a:r>
            <a:r>
              <a:rPr kumimoji="0" lang="en-US" altLang="en-US" sz="1800" b="0" i="1" u="none" strike="noStrike" cap="none" normalizeH="0" baseline="0" dirty="0">
                <a:ln>
                  <a:noFill/>
                </a:ln>
                <a:solidFill>
                  <a:srgbClr val="000000"/>
                </a:solidFill>
                <a:effectLst/>
                <a:latin typeface="Cambria Math" panose="02040503050406030204" pitchFamily="18" charset="0"/>
              </a:rPr>
              <a:t>=</a:t>
            </a:r>
            <a:r>
              <a:rPr kumimoji="0" lang="en-US" altLang="en-US" sz="1800" b="0" i="1" u="none" strike="noStrike" cap="none" normalizeH="0" baseline="0" dirty="0">
                <a:ln>
                  <a:noFill/>
                </a:ln>
                <a:solidFill>
                  <a:srgbClr val="C00000"/>
                </a:solidFill>
                <a:effectLst/>
                <a:latin typeface="Cambria Math" panose="02040503050406030204" pitchFamily="18" charset="0"/>
              </a:rPr>
              <a:t>red</a:t>
            </a:r>
            <a:endParaRPr lang="en-US" dirty="0"/>
          </a:p>
        </p:txBody>
      </p:sp>
      <p:sp>
        <p:nvSpPr>
          <p:cNvPr id="66" name="TextBox 65">
            <a:extLst>
              <a:ext uri="{FF2B5EF4-FFF2-40B4-BE49-F238E27FC236}">
                <a16:creationId xmlns:a16="http://schemas.microsoft.com/office/drawing/2014/main" id="{7EEA1C8E-CE92-472E-BC30-8553B4F6CA6D}"/>
              </a:ext>
            </a:extLst>
          </p:cNvPr>
          <p:cNvSpPr txBox="1"/>
          <p:nvPr/>
        </p:nvSpPr>
        <p:spPr>
          <a:xfrm>
            <a:off x="5152439" y="5723088"/>
            <a:ext cx="949966" cy="369332"/>
          </a:xfrm>
          <a:prstGeom prst="rect">
            <a:avLst/>
          </a:prstGeom>
          <a:noFill/>
        </p:spPr>
        <p:txBody>
          <a:bodyPr wrap="square">
            <a:spAutoFit/>
          </a:bodyPr>
          <a:lstStyle/>
          <a:p>
            <a:r>
              <a:rPr kumimoji="0" lang="en-US" altLang="en-US" sz="1800" b="0" i="1" u="none" strike="noStrike" cap="none" normalizeH="0" baseline="0" dirty="0">
                <a:ln>
                  <a:noFill/>
                </a:ln>
                <a:solidFill>
                  <a:srgbClr val="000000"/>
                </a:solidFill>
                <a:effectLst/>
                <a:latin typeface="Cambria Math" panose="02040503050406030204" pitchFamily="18" charset="0"/>
              </a:rPr>
              <a:t>1=</a:t>
            </a:r>
            <a:r>
              <a:rPr kumimoji="0" lang="en-US" altLang="en-US" sz="1800" b="0" i="1" u="none" strike="noStrike" cap="none" normalizeH="0" baseline="0" dirty="0">
                <a:ln>
                  <a:noFill/>
                </a:ln>
                <a:solidFill>
                  <a:schemeClr val="accent4">
                    <a:lumMod val="75000"/>
                  </a:schemeClr>
                </a:solidFill>
                <a:effectLst/>
                <a:latin typeface="Cambria Math" panose="02040503050406030204" pitchFamily="18" charset="0"/>
              </a:rPr>
              <a:t>blue</a:t>
            </a:r>
            <a:endParaRPr lang="en-US" dirty="0">
              <a:solidFill>
                <a:schemeClr val="accent4">
                  <a:lumMod val="75000"/>
                </a:schemeClr>
              </a:solidFill>
            </a:endParaRPr>
          </a:p>
        </p:txBody>
      </p:sp>
      <p:sp>
        <p:nvSpPr>
          <p:cNvPr id="68" name="TextBox 67">
            <a:extLst>
              <a:ext uri="{FF2B5EF4-FFF2-40B4-BE49-F238E27FC236}">
                <a16:creationId xmlns:a16="http://schemas.microsoft.com/office/drawing/2014/main" id="{85DC4888-A765-495E-9A4D-F4FF69292048}"/>
              </a:ext>
            </a:extLst>
          </p:cNvPr>
          <p:cNvSpPr txBox="1"/>
          <p:nvPr/>
        </p:nvSpPr>
        <p:spPr>
          <a:xfrm>
            <a:off x="5166049" y="6000599"/>
            <a:ext cx="977935" cy="369332"/>
          </a:xfrm>
          <a:prstGeom prst="rect">
            <a:avLst/>
          </a:prstGeom>
          <a:noFill/>
        </p:spPr>
        <p:txBody>
          <a:bodyPr wrap="square">
            <a:spAutoFit/>
          </a:bodyPr>
          <a:lstStyle/>
          <a:p>
            <a:r>
              <a:rPr kumimoji="0" lang="en-US" altLang="en-US" sz="1800" b="0" i="1" u="none" strike="noStrike" cap="none" normalizeH="0" baseline="0" dirty="0">
                <a:ln>
                  <a:noFill/>
                </a:ln>
                <a:solidFill>
                  <a:srgbClr val="000000"/>
                </a:solidFill>
                <a:effectLst/>
                <a:latin typeface="Cambria Math" panose="02040503050406030204" pitchFamily="18" charset="0"/>
              </a:rPr>
              <a:t>2=</a:t>
            </a:r>
            <a:r>
              <a:rPr kumimoji="0" lang="en-US" altLang="en-US" sz="1800" b="0" i="1" u="none" strike="noStrike" cap="none" normalizeH="0" baseline="0" dirty="0">
                <a:ln>
                  <a:noFill/>
                </a:ln>
                <a:solidFill>
                  <a:srgbClr val="C00000"/>
                </a:solidFill>
                <a:effectLst/>
                <a:latin typeface="Cambria Math" panose="02040503050406030204" pitchFamily="18" charset="0"/>
              </a:rPr>
              <a:t>red</a:t>
            </a:r>
            <a:endParaRPr lang="en-US" dirty="0">
              <a:solidFill>
                <a:srgbClr val="C00000"/>
              </a:solidFill>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65DD99-3EEA-4343-8D32-B4DF19B252C3}"/>
                  </a:ext>
                </a:extLst>
              </p:cNvPr>
              <p:cNvSpPr txBox="1"/>
              <p:nvPr/>
            </p:nvSpPr>
            <p:spPr>
              <a:xfrm>
                <a:off x="5994026" y="5426981"/>
                <a:ext cx="2069952" cy="8697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800" i="1" smtClean="0">
                              <a:latin typeface="Cambria Math" panose="02040503050406030204" pitchFamily="18" charset="0"/>
                            </a:rPr>
                          </m:ctrlPr>
                        </m:mPr>
                        <m:mr>
                          <m:e>
                            <m:r>
                              <a:rPr lang="en-US" sz="1800" i="1">
                                <a:latin typeface="Cambria Math" panose="02040503050406030204" pitchFamily="18" charset="0"/>
                              </a:rPr>
                              <m:t>𝜇</m:t>
                            </m:r>
                          </m:e>
                          <m:e>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e>
                          <m:e>
                            <m:r>
                              <a:rPr lang="en-US" sz="1800" i="1">
                                <a:latin typeface="Cambria Math" panose="02040503050406030204" pitchFamily="18" charset="0"/>
                              </a:rPr>
                              <m:t>𝛼</m:t>
                            </m:r>
                          </m:e>
                        </m:mr>
                        <m:mr>
                          <m:e>
                            <m:r>
                              <a:rPr lang="en-US" sz="1800">
                                <a:latin typeface="Cambria Math" panose="02040503050406030204" pitchFamily="18" charset="0"/>
                              </a:rPr>
                              <m:t>3.68</m:t>
                            </m:r>
                          </m:e>
                          <m:e>
                            <m:r>
                              <a:rPr lang="en-US" sz="1800" b="0" i="0" smtClean="0">
                                <a:latin typeface="Cambria Math" panose="02040503050406030204" pitchFamily="18" charset="0"/>
                              </a:rPr>
                              <m:t>2.75</m:t>
                            </m:r>
                          </m:e>
                          <m:e>
                            <m:r>
                              <a:rPr lang="en-US" sz="1800" b="0" i="1" smtClean="0">
                                <a:latin typeface="Cambria Math" panose="02040503050406030204" pitchFamily="18" charset="0"/>
                              </a:rPr>
                              <m:t>0.77</m:t>
                            </m:r>
                          </m:e>
                        </m:mr>
                        <m:mr>
                          <m:e>
                            <m:r>
                              <a:rPr lang="en-US" sz="1800" b="0" i="1" smtClean="0">
                                <a:latin typeface="Cambria Math" panose="02040503050406030204" pitchFamily="18" charset="0"/>
                              </a:rPr>
                              <m:t>10.1</m:t>
                            </m:r>
                          </m:e>
                          <m:e>
                            <m:r>
                              <a:rPr lang="en-US" sz="1800" b="0" i="1" smtClean="0">
                                <a:latin typeface="Cambria Math" panose="02040503050406030204" pitchFamily="18" charset="0"/>
                              </a:rPr>
                              <m:t>7.73</m:t>
                            </m:r>
                          </m:e>
                          <m:e>
                            <m:r>
                              <a:rPr lang="en-US" sz="1800" b="0" i="1" smtClean="0">
                                <a:latin typeface="Cambria Math" panose="02040503050406030204" pitchFamily="18" charset="0"/>
                              </a:rPr>
                              <m:t>0.33</m:t>
                            </m:r>
                          </m:e>
                        </m:mr>
                      </m:m>
                    </m:oMath>
                  </m:oMathPara>
                </a14:m>
                <a:endParaRPr lang="en-US" dirty="0"/>
              </a:p>
            </p:txBody>
          </p:sp>
        </mc:Choice>
        <mc:Fallback xmlns="">
          <p:sp>
            <p:nvSpPr>
              <p:cNvPr id="70" name="TextBox 69">
                <a:extLst>
                  <a:ext uri="{FF2B5EF4-FFF2-40B4-BE49-F238E27FC236}">
                    <a16:creationId xmlns:a16="http://schemas.microsoft.com/office/drawing/2014/main" id="{6E65DD99-3EEA-4343-8D32-B4DF19B252C3}"/>
                  </a:ext>
                </a:extLst>
              </p:cNvPr>
              <p:cNvSpPr txBox="1">
                <a:spLocks noRot="1" noChangeAspect="1" noMove="1" noResize="1" noEditPoints="1" noAdjustHandles="1" noChangeArrowheads="1" noChangeShapeType="1" noTextEdit="1"/>
              </p:cNvSpPr>
              <p:nvPr/>
            </p:nvSpPr>
            <p:spPr>
              <a:xfrm>
                <a:off x="5994026" y="5426981"/>
                <a:ext cx="2069952" cy="869725"/>
              </a:xfrm>
              <a:prstGeom prst="rect">
                <a:avLst/>
              </a:prstGeom>
              <a:blipFill>
                <a:blip r:embed="rId13"/>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9436BD1-F284-440A-8272-DEB6261C2D5F}"/>
              </a:ext>
            </a:extLst>
          </p:cNvPr>
          <p:cNvSpPr txBox="1"/>
          <p:nvPr/>
        </p:nvSpPr>
        <p:spPr>
          <a:xfrm>
            <a:off x="8988638" y="5268527"/>
            <a:ext cx="3203361" cy="369332"/>
          </a:xfrm>
          <a:prstGeom prst="rect">
            <a:avLst/>
          </a:prstGeom>
          <a:noFill/>
        </p:spPr>
        <p:txBody>
          <a:bodyPr wrap="square">
            <a:spAutoFit/>
          </a:bodyPr>
          <a:lstStyle/>
          <a:p>
            <a:r>
              <a:rPr lang="en-US" dirty="0"/>
              <a:t>Membership to cluster </a:t>
            </a:r>
            <a:r>
              <a:rPr lang="en-US" i="1" dirty="0" err="1"/>
              <a:t>kj</a:t>
            </a:r>
            <a:endParaRPr lang="en-US" i="1" dirty="0"/>
          </a:p>
        </p:txBody>
      </p:sp>
      <p:pic>
        <p:nvPicPr>
          <p:cNvPr id="6" name="Picture 5">
            <a:extLst>
              <a:ext uri="{FF2B5EF4-FFF2-40B4-BE49-F238E27FC236}">
                <a16:creationId xmlns:a16="http://schemas.microsoft.com/office/drawing/2014/main" id="{97EC2D0A-1CEC-44DE-AC62-AFE9F92E60EA}"/>
              </a:ext>
            </a:extLst>
          </p:cNvPr>
          <p:cNvPicPr>
            <a:picLocks noChangeAspect="1"/>
          </p:cNvPicPr>
          <p:nvPr/>
        </p:nvPicPr>
        <p:blipFill>
          <a:blip r:embed="rId14"/>
          <a:stretch>
            <a:fillRect/>
          </a:stretch>
        </p:blipFill>
        <p:spPr>
          <a:xfrm>
            <a:off x="8855455" y="5666056"/>
            <a:ext cx="3336544" cy="1080176"/>
          </a:xfrm>
          <a:prstGeom prst="rect">
            <a:avLst/>
          </a:prstGeom>
        </p:spPr>
      </p:pic>
      <p:sp>
        <p:nvSpPr>
          <p:cNvPr id="7" name="Rectangle 6">
            <a:extLst>
              <a:ext uri="{FF2B5EF4-FFF2-40B4-BE49-F238E27FC236}">
                <a16:creationId xmlns:a16="http://schemas.microsoft.com/office/drawing/2014/main" id="{6692DD0E-232C-474E-BDFA-EBB24AEBA461}"/>
              </a:ext>
            </a:extLst>
          </p:cNvPr>
          <p:cNvSpPr/>
          <p:nvPr/>
        </p:nvSpPr>
        <p:spPr>
          <a:xfrm>
            <a:off x="8855455" y="5314100"/>
            <a:ext cx="3332907" cy="1371894"/>
          </a:xfrm>
          <a:prstGeom prst="rect">
            <a:avLst/>
          </a:prstGeom>
          <a:solidFill>
            <a:srgbClr val="CC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95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35" grpId="0"/>
      <p:bldP spid="37" grpId="0"/>
      <p:bldP spid="48" grpId="0" animBg="1"/>
      <p:bldP spid="50" grpId="0" animBg="1"/>
      <p:bldP spid="52" grpId="0" animBg="1"/>
      <p:bldP spid="53" grpId="0"/>
      <p:bldP spid="56" grpId="0"/>
      <p:bldP spid="60" grpId="0" animBg="1"/>
      <p:bldP spid="62" grpId="0"/>
      <p:bldP spid="64" grpId="0"/>
      <p:bldP spid="66" grpId="0"/>
      <p:bldP spid="68" grpId="0"/>
      <p:bldP spid="70" grpId="0"/>
      <p:bldP spid="33"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668F043-30EE-4CCD-91AE-AA3448BE2919}"/>
              </a:ext>
            </a:extLst>
          </p:cNvPr>
          <p:cNvPicPr>
            <a:picLocks noChangeAspect="1"/>
          </p:cNvPicPr>
          <p:nvPr/>
        </p:nvPicPr>
        <p:blipFill>
          <a:blip r:embed="rId3"/>
          <a:stretch>
            <a:fillRect/>
          </a:stretch>
        </p:blipFill>
        <p:spPr>
          <a:xfrm>
            <a:off x="8266894" y="5050493"/>
            <a:ext cx="2724912" cy="1541581"/>
          </a:xfrm>
          <a:prstGeom prst="rect">
            <a:avLst/>
          </a:prstGeom>
        </p:spPr>
      </p:pic>
      <p:pic>
        <p:nvPicPr>
          <p:cNvPr id="12" name="Picture 11">
            <a:extLst>
              <a:ext uri="{FF2B5EF4-FFF2-40B4-BE49-F238E27FC236}">
                <a16:creationId xmlns:a16="http://schemas.microsoft.com/office/drawing/2014/main" id="{62B6A387-6F98-4A9F-A655-832AD2F5D5AB}"/>
              </a:ext>
            </a:extLst>
          </p:cNvPr>
          <p:cNvPicPr>
            <a:picLocks noChangeAspect="1"/>
          </p:cNvPicPr>
          <p:nvPr/>
        </p:nvPicPr>
        <p:blipFill>
          <a:blip r:embed="rId4"/>
          <a:stretch>
            <a:fillRect/>
          </a:stretch>
        </p:blipFill>
        <p:spPr>
          <a:xfrm>
            <a:off x="4835678" y="3305693"/>
            <a:ext cx="2725509" cy="1675095"/>
          </a:xfrm>
          <a:prstGeom prst="rect">
            <a:avLst/>
          </a:prstGeom>
        </p:spPr>
      </p:pic>
      <p:pic>
        <p:nvPicPr>
          <p:cNvPr id="7" name="Picture 6">
            <a:extLst>
              <a:ext uri="{FF2B5EF4-FFF2-40B4-BE49-F238E27FC236}">
                <a16:creationId xmlns:a16="http://schemas.microsoft.com/office/drawing/2014/main" id="{F3976B03-D6E3-4FB5-B74F-E516BE8A13D7}"/>
              </a:ext>
            </a:extLst>
          </p:cNvPr>
          <p:cNvPicPr>
            <a:picLocks noChangeAspect="1"/>
          </p:cNvPicPr>
          <p:nvPr/>
        </p:nvPicPr>
        <p:blipFill>
          <a:blip r:embed="rId5"/>
          <a:stretch>
            <a:fillRect/>
          </a:stretch>
        </p:blipFill>
        <p:spPr>
          <a:xfrm>
            <a:off x="8148497" y="3402526"/>
            <a:ext cx="2724912" cy="1541580"/>
          </a:xfrm>
          <a:prstGeom prst="rect">
            <a:avLst/>
          </a:prstGeom>
        </p:spPr>
      </p:pic>
      <p:pic>
        <p:nvPicPr>
          <p:cNvPr id="18" name="Picture 17">
            <a:extLst>
              <a:ext uri="{FF2B5EF4-FFF2-40B4-BE49-F238E27FC236}">
                <a16:creationId xmlns:a16="http://schemas.microsoft.com/office/drawing/2014/main" id="{105E2008-363F-4FEA-9449-8A91CDCD6A79}"/>
              </a:ext>
            </a:extLst>
          </p:cNvPr>
          <p:cNvPicPr>
            <a:picLocks noChangeAspect="1"/>
          </p:cNvPicPr>
          <p:nvPr/>
        </p:nvPicPr>
        <p:blipFill>
          <a:blip r:embed="rId6"/>
          <a:stretch>
            <a:fillRect/>
          </a:stretch>
        </p:blipFill>
        <p:spPr>
          <a:xfrm>
            <a:off x="8078091" y="1510676"/>
            <a:ext cx="2725509" cy="1675095"/>
          </a:xfrm>
          <a:prstGeom prst="rect">
            <a:avLst/>
          </a:prstGeom>
        </p:spPr>
      </p:pic>
      <p:pic>
        <p:nvPicPr>
          <p:cNvPr id="9" name="Picture 8">
            <a:extLst>
              <a:ext uri="{FF2B5EF4-FFF2-40B4-BE49-F238E27FC236}">
                <a16:creationId xmlns:a16="http://schemas.microsoft.com/office/drawing/2014/main" id="{33C3CB5F-2A00-43D4-981D-CE912401AC01}"/>
              </a:ext>
            </a:extLst>
          </p:cNvPr>
          <p:cNvPicPr>
            <a:picLocks noChangeAspect="1"/>
          </p:cNvPicPr>
          <p:nvPr/>
        </p:nvPicPr>
        <p:blipFill>
          <a:blip r:embed="rId7"/>
          <a:stretch>
            <a:fillRect/>
          </a:stretch>
        </p:blipFill>
        <p:spPr>
          <a:xfrm>
            <a:off x="4895175" y="5100710"/>
            <a:ext cx="2724912" cy="1541581"/>
          </a:xfrm>
          <a:prstGeom prst="rect">
            <a:avLst/>
          </a:prstGeom>
        </p:spPr>
      </p:pic>
      <p:pic>
        <p:nvPicPr>
          <p:cNvPr id="5" name="Picture 4">
            <a:extLst>
              <a:ext uri="{FF2B5EF4-FFF2-40B4-BE49-F238E27FC236}">
                <a16:creationId xmlns:a16="http://schemas.microsoft.com/office/drawing/2014/main" id="{AF3315B0-79BD-4050-B494-2CD55F3F9FF1}"/>
              </a:ext>
            </a:extLst>
          </p:cNvPr>
          <p:cNvPicPr>
            <a:picLocks noChangeAspect="1"/>
          </p:cNvPicPr>
          <p:nvPr/>
        </p:nvPicPr>
        <p:blipFill>
          <a:blip r:embed="rId8"/>
          <a:stretch>
            <a:fillRect/>
          </a:stretch>
        </p:blipFill>
        <p:spPr>
          <a:xfrm>
            <a:off x="4841219" y="1510676"/>
            <a:ext cx="2725509" cy="1675095"/>
          </a:xfrm>
          <a:prstGeom prst="rect">
            <a:avLst/>
          </a:prstGeom>
        </p:spPr>
      </p:pic>
      <p:sp>
        <p:nvSpPr>
          <p:cNvPr id="24" name="TextBox 23">
            <a:extLst>
              <a:ext uri="{FF2B5EF4-FFF2-40B4-BE49-F238E27FC236}">
                <a16:creationId xmlns:a16="http://schemas.microsoft.com/office/drawing/2014/main" id="{78D6BA30-320D-4F0D-A81B-2E81CF33B720}"/>
              </a:ext>
            </a:extLst>
          </p:cNvPr>
          <p:cNvSpPr txBox="1"/>
          <p:nvPr/>
        </p:nvSpPr>
        <p:spPr>
          <a:xfrm>
            <a:off x="239899" y="235663"/>
            <a:ext cx="8363774" cy="553998"/>
          </a:xfrm>
          <a:prstGeom prst="rect">
            <a:avLst/>
          </a:prstGeom>
          <a:noFill/>
        </p:spPr>
        <p:txBody>
          <a:bodyPr wrap="square">
            <a:spAutoFit/>
          </a:bodyPr>
          <a:lstStyle/>
          <a:p>
            <a:r>
              <a:rPr lang="en-US" sz="3000" dirty="0"/>
              <a:t>Gaussian Mixture Model by Profession </a:t>
            </a:r>
          </a:p>
        </p:txBody>
      </p:sp>
      <p:pic>
        <p:nvPicPr>
          <p:cNvPr id="22" name="Picture 21">
            <a:extLst>
              <a:ext uri="{FF2B5EF4-FFF2-40B4-BE49-F238E27FC236}">
                <a16:creationId xmlns:a16="http://schemas.microsoft.com/office/drawing/2014/main" id="{4E212F05-2B5D-4E46-A735-6500FCD23DF8}"/>
              </a:ext>
            </a:extLst>
          </p:cNvPr>
          <p:cNvPicPr>
            <a:picLocks noChangeAspect="1"/>
          </p:cNvPicPr>
          <p:nvPr/>
        </p:nvPicPr>
        <p:blipFill>
          <a:blip r:embed="rId9"/>
          <a:stretch>
            <a:fillRect/>
          </a:stretch>
        </p:blipFill>
        <p:spPr>
          <a:xfrm>
            <a:off x="366294" y="1061195"/>
            <a:ext cx="3747616" cy="3282291"/>
          </a:xfrm>
          <a:prstGeom prst="rect">
            <a:avLst/>
          </a:prstGeom>
        </p:spPr>
      </p:pic>
      <p:sp>
        <p:nvSpPr>
          <p:cNvPr id="28" name="TextBox 27">
            <a:extLst>
              <a:ext uri="{FF2B5EF4-FFF2-40B4-BE49-F238E27FC236}">
                <a16:creationId xmlns:a16="http://schemas.microsoft.com/office/drawing/2014/main" id="{C726CF89-60DA-482F-BBFC-5627EB222AE9}"/>
              </a:ext>
            </a:extLst>
          </p:cNvPr>
          <p:cNvSpPr txBox="1"/>
          <p:nvPr/>
        </p:nvSpPr>
        <p:spPr>
          <a:xfrm>
            <a:off x="4747589" y="1041647"/>
            <a:ext cx="7199626" cy="369332"/>
          </a:xfrm>
          <a:prstGeom prst="rect">
            <a:avLst/>
          </a:prstGeom>
          <a:noFill/>
        </p:spPr>
        <p:txBody>
          <a:bodyPr wrap="square" rtlCol="0">
            <a:spAutoFit/>
          </a:bodyPr>
          <a:lstStyle/>
          <a:p>
            <a:r>
              <a:rPr lang="pt-BR" dirty="0"/>
              <a:t>Proportion (</a:t>
            </a:r>
            <a:r>
              <a:rPr lang="pt-BR" dirty="0">
                <a:solidFill>
                  <a:srgbClr val="0070C0"/>
                </a:solidFill>
              </a:rPr>
              <a:t>Blue</a:t>
            </a:r>
            <a:r>
              <a:rPr lang="pt-BR" dirty="0"/>
              <a:t>,</a:t>
            </a:r>
            <a:r>
              <a:rPr lang="pt-BR" dirty="0">
                <a:solidFill>
                  <a:srgbClr val="C00000"/>
                </a:solidFill>
              </a:rPr>
              <a:t>Red</a:t>
            </a:r>
            <a:r>
              <a:rPr lang="pt-BR" dirty="0"/>
              <a:t>), </a:t>
            </a:r>
            <a:r>
              <a:rPr lang="pt-BR" dirty="0">
                <a:solidFill>
                  <a:schemeClr val="accent5">
                    <a:lumMod val="75000"/>
                  </a:schemeClr>
                </a:solidFill>
              </a:rPr>
              <a:t>Blue</a:t>
            </a:r>
            <a:r>
              <a:rPr lang="pt-BR" dirty="0"/>
              <a:t> </a:t>
            </a:r>
            <a:r>
              <a:rPr lang="el-GR" dirty="0"/>
              <a:t>ϵ</a:t>
            </a:r>
            <a:r>
              <a:rPr lang="pt-BR" dirty="0"/>
              <a:t> fast-cluster, </a:t>
            </a:r>
            <a:r>
              <a:rPr lang="pt-BR" dirty="0">
                <a:solidFill>
                  <a:srgbClr val="C00000"/>
                </a:solidFill>
              </a:rPr>
              <a:t>Red</a:t>
            </a:r>
            <a:r>
              <a:rPr lang="pt-BR" dirty="0"/>
              <a:t> </a:t>
            </a:r>
            <a:r>
              <a:rPr lang="el-GR" dirty="0"/>
              <a:t>ϵ </a:t>
            </a:r>
            <a:r>
              <a:rPr lang="pt-BR" dirty="0"/>
              <a:t>slow-cluster</a:t>
            </a:r>
            <a:endParaRPr lang="en-US" dirty="0"/>
          </a:p>
        </p:txBody>
      </p:sp>
      <p:sp>
        <p:nvSpPr>
          <p:cNvPr id="30" name="TextBox 29">
            <a:extLst>
              <a:ext uri="{FF2B5EF4-FFF2-40B4-BE49-F238E27FC236}">
                <a16:creationId xmlns:a16="http://schemas.microsoft.com/office/drawing/2014/main" id="{51F0D4DB-DED6-44BD-B28B-7E8E13A323D2}"/>
              </a:ext>
            </a:extLst>
          </p:cNvPr>
          <p:cNvSpPr txBox="1"/>
          <p:nvPr/>
        </p:nvSpPr>
        <p:spPr>
          <a:xfrm>
            <a:off x="6402274" y="1695342"/>
            <a:ext cx="1077819" cy="369332"/>
          </a:xfrm>
          <a:prstGeom prst="rect">
            <a:avLst/>
          </a:prstGeom>
          <a:noFill/>
        </p:spPr>
        <p:txBody>
          <a:bodyPr wrap="square" rtlCol="0">
            <a:spAutoFit/>
          </a:bodyPr>
          <a:lstStyle/>
          <a:p>
            <a:r>
              <a:rPr lang="pt-BR" dirty="0"/>
              <a:t>(</a:t>
            </a:r>
            <a:r>
              <a:rPr lang="pt-BR" dirty="0">
                <a:solidFill>
                  <a:srgbClr val="0070C0"/>
                </a:solidFill>
              </a:rPr>
              <a:t>36</a:t>
            </a:r>
            <a:r>
              <a:rPr lang="pt-BR" dirty="0"/>
              <a:t>,</a:t>
            </a:r>
            <a:r>
              <a:rPr lang="pt-BR" dirty="0">
                <a:solidFill>
                  <a:srgbClr val="C00000"/>
                </a:solidFill>
              </a:rPr>
              <a:t>13</a:t>
            </a:r>
            <a:r>
              <a:rPr lang="pt-BR" dirty="0"/>
              <a:t>)</a:t>
            </a:r>
            <a:endParaRPr lang="en-US" dirty="0"/>
          </a:p>
        </p:txBody>
      </p:sp>
      <p:sp>
        <p:nvSpPr>
          <p:cNvPr id="32" name="TextBox 31">
            <a:extLst>
              <a:ext uri="{FF2B5EF4-FFF2-40B4-BE49-F238E27FC236}">
                <a16:creationId xmlns:a16="http://schemas.microsoft.com/office/drawing/2014/main" id="{569EF3DE-9CAE-412A-BAF0-1D2D9BA096D1}"/>
              </a:ext>
            </a:extLst>
          </p:cNvPr>
          <p:cNvSpPr txBox="1"/>
          <p:nvPr/>
        </p:nvSpPr>
        <p:spPr>
          <a:xfrm>
            <a:off x="9486900" y="1620526"/>
            <a:ext cx="1261048" cy="369332"/>
          </a:xfrm>
          <a:prstGeom prst="rect">
            <a:avLst/>
          </a:prstGeom>
          <a:noFill/>
        </p:spPr>
        <p:txBody>
          <a:bodyPr wrap="square" rtlCol="0">
            <a:spAutoFit/>
          </a:bodyPr>
          <a:lstStyle/>
          <a:p>
            <a:r>
              <a:rPr lang="pt-BR" dirty="0"/>
              <a:t>(</a:t>
            </a:r>
            <a:r>
              <a:rPr lang="pt-BR" dirty="0">
                <a:solidFill>
                  <a:srgbClr val="0070C0"/>
                </a:solidFill>
              </a:rPr>
              <a:t>101</a:t>
            </a:r>
            <a:r>
              <a:rPr lang="pt-BR" dirty="0"/>
              <a:t>,</a:t>
            </a:r>
            <a:r>
              <a:rPr lang="pt-BR" dirty="0">
                <a:solidFill>
                  <a:srgbClr val="C00000"/>
                </a:solidFill>
              </a:rPr>
              <a:t>11</a:t>
            </a:r>
            <a:r>
              <a:rPr lang="pt-BR" dirty="0"/>
              <a:t>)</a:t>
            </a:r>
            <a:endParaRPr lang="en-US" dirty="0"/>
          </a:p>
        </p:txBody>
      </p:sp>
      <p:sp>
        <p:nvSpPr>
          <p:cNvPr id="34" name="TextBox 33">
            <a:extLst>
              <a:ext uri="{FF2B5EF4-FFF2-40B4-BE49-F238E27FC236}">
                <a16:creationId xmlns:a16="http://schemas.microsoft.com/office/drawing/2014/main" id="{490CE0AA-ACDD-4853-91EA-EC0204718AB8}"/>
              </a:ext>
            </a:extLst>
          </p:cNvPr>
          <p:cNvSpPr txBox="1"/>
          <p:nvPr/>
        </p:nvSpPr>
        <p:spPr>
          <a:xfrm>
            <a:off x="6649327" y="3498821"/>
            <a:ext cx="911860" cy="369332"/>
          </a:xfrm>
          <a:prstGeom prst="rect">
            <a:avLst/>
          </a:prstGeom>
          <a:noFill/>
        </p:spPr>
        <p:txBody>
          <a:bodyPr wrap="square" rtlCol="0">
            <a:spAutoFit/>
          </a:bodyPr>
          <a:lstStyle/>
          <a:p>
            <a:r>
              <a:rPr lang="pt-BR" dirty="0"/>
              <a:t>(</a:t>
            </a:r>
            <a:r>
              <a:rPr lang="pt-BR" dirty="0">
                <a:solidFill>
                  <a:srgbClr val="0070C0"/>
                </a:solidFill>
              </a:rPr>
              <a:t>417</a:t>
            </a:r>
            <a:r>
              <a:rPr lang="pt-BR" dirty="0"/>
              <a:t>)</a:t>
            </a:r>
            <a:endParaRPr lang="en-US" dirty="0"/>
          </a:p>
        </p:txBody>
      </p:sp>
      <p:sp>
        <p:nvSpPr>
          <p:cNvPr id="36" name="TextBox 35">
            <a:extLst>
              <a:ext uri="{FF2B5EF4-FFF2-40B4-BE49-F238E27FC236}">
                <a16:creationId xmlns:a16="http://schemas.microsoft.com/office/drawing/2014/main" id="{918EA611-FDC5-4E80-B93E-A1BEF38B252A}"/>
              </a:ext>
            </a:extLst>
          </p:cNvPr>
          <p:cNvSpPr txBox="1"/>
          <p:nvPr/>
        </p:nvSpPr>
        <p:spPr>
          <a:xfrm>
            <a:off x="9601200" y="3498821"/>
            <a:ext cx="1334125" cy="369332"/>
          </a:xfrm>
          <a:prstGeom prst="rect">
            <a:avLst/>
          </a:prstGeom>
          <a:noFill/>
        </p:spPr>
        <p:txBody>
          <a:bodyPr wrap="square" rtlCol="0">
            <a:spAutoFit/>
          </a:bodyPr>
          <a:lstStyle/>
          <a:p>
            <a:r>
              <a:rPr lang="pt-BR" dirty="0"/>
              <a:t>(</a:t>
            </a:r>
            <a:r>
              <a:rPr lang="pt-BR" dirty="0">
                <a:solidFill>
                  <a:srgbClr val="0070C0"/>
                </a:solidFill>
              </a:rPr>
              <a:t>440</a:t>
            </a:r>
            <a:r>
              <a:rPr lang="pt-BR" dirty="0"/>
              <a:t>,</a:t>
            </a:r>
            <a:r>
              <a:rPr lang="pt-BR" dirty="0">
                <a:solidFill>
                  <a:srgbClr val="C00000"/>
                </a:solidFill>
              </a:rPr>
              <a:t>44</a:t>
            </a:r>
            <a:r>
              <a:rPr lang="pt-BR" dirty="0"/>
              <a:t>)</a:t>
            </a:r>
            <a:endParaRPr lang="en-US" dirty="0"/>
          </a:p>
        </p:txBody>
      </p:sp>
      <p:sp>
        <p:nvSpPr>
          <p:cNvPr id="38" name="TextBox 37">
            <a:extLst>
              <a:ext uri="{FF2B5EF4-FFF2-40B4-BE49-F238E27FC236}">
                <a16:creationId xmlns:a16="http://schemas.microsoft.com/office/drawing/2014/main" id="{86DBF713-7255-4321-BAC3-86EA43B0756A}"/>
              </a:ext>
            </a:extLst>
          </p:cNvPr>
          <p:cNvSpPr txBox="1"/>
          <p:nvPr/>
        </p:nvSpPr>
        <p:spPr>
          <a:xfrm>
            <a:off x="9684327" y="5100710"/>
            <a:ext cx="1385909" cy="369332"/>
          </a:xfrm>
          <a:prstGeom prst="rect">
            <a:avLst/>
          </a:prstGeom>
          <a:noFill/>
        </p:spPr>
        <p:txBody>
          <a:bodyPr wrap="square" rtlCol="0">
            <a:spAutoFit/>
          </a:bodyPr>
          <a:lstStyle/>
          <a:p>
            <a:r>
              <a:rPr lang="pt-BR" dirty="0"/>
              <a:t>(</a:t>
            </a:r>
            <a:r>
              <a:rPr lang="pt-BR" dirty="0">
                <a:solidFill>
                  <a:srgbClr val="0070C0"/>
                </a:solidFill>
              </a:rPr>
              <a:t>260</a:t>
            </a:r>
            <a:r>
              <a:rPr lang="pt-BR" dirty="0"/>
              <a:t>,</a:t>
            </a:r>
            <a:r>
              <a:rPr lang="pt-BR" dirty="0">
                <a:solidFill>
                  <a:srgbClr val="C00000"/>
                </a:solidFill>
              </a:rPr>
              <a:t>23</a:t>
            </a:r>
            <a:r>
              <a:rPr lang="pt-BR" dirty="0"/>
              <a:t>)</a:t>
            </a:r>
            <a:endParaRPr lang="en-US" dirty="0"/>
          </a:p>
        </p:txBody>
      </p:sp>
      <p:sp>
        <p:nvSpPr>
          <p:cNvPr id="40" name="TextBox 39">
            <a:extLst>
              <a:ext uri="{FF2B5EF4-FFF2-40B4-BE49-F238E27FC236}">
                <a16:creationId xmlns:a16="http://schemas.microsoft.com/office/drawing/2014/main" id="{30021C3A-FBD9-487C-8279-3336FEDF1849}"/>
              </a:ext>
            </a:extLst>
          </p:cNvPr>
          <p:cNvSpPr txBox="1"/>
          <p:nvPr/>
        </p:nvSpPr>
        <p:spPr>
          <a:xfrm>
            <a:off x="6402274" y="5211112"/>
            <a:ext cx="1272690" cy="369332"/>
          </a:xfrm>
          <a:prstGeom prst="rect">
            <a:avLst/>
          </a:prstGeom>
          <a:noFill/>
        </p:spPr>
        <p:txBody>
          <a:bodyPr wrap="square" rtlCol="0">
            <a:spAutoFit/>
          </a:bodyPr>
          <a:lstStyle/>
          <a:p>
            <a:r>
              <a:rPr lang="pt-BR" dirty="0"/>
              <a:t>(</a:t>
            </a:r>
            <a:r>
              <a:rPr lang="pt-BR" dirty="0">
                <a:solidFill>
                  <a:srgbClr val="0070C0"/>
                </a:solidFill>
              </a:rPr>
              <a:t>384</a:t>
            </a:r>
            <a:r>
              <a:rPr lang="pt-BR" dirty="0"/>
              <a:t>,</a:t>
            </a:r>
            <a:r>
              <a:rPr lang="pt-BR" dirty="0">
                <a:solidFill>
                  <a:srgbClr val="C00000"/>
                </a:solidFill>
              </a:rPr>
              <a:t>59</a:t>
            </a:r>
            <a:r>
              <a:rPr lang="pt-BR" dirty="0"/>
              <a:t>)</a:t>
            </a:r>
            <a:endParaRPr lang="en-US" dirty="0"/>
          </a:p>
        </p:txBody>
      </p:sp>
      <p:sp>
        <p:nvSpPr>
          <p:cNvPr id="42" name="TextBox 41">
            <a:extLst>
              <a:ext uri="{FF2B5EF4-FFF2-40B4-BE49-F238E27FC236}">
                <a16:creationId xmlns:a16="http://schemas.microsoft.com/office/drawing/2014/main" id="{D47B3CC6-C72B-4D20-A222-41B96F9CC074}"/>
              </a:ext>
            </a:extLst>
          </p:cNvPr>
          <p:cNvSpPr txBox="1"/>
          <p:nvPr/>
        </p:nvSpPr>
        <p:spPr>
          <a:xfrm>
            <a:off x="10401470" y="5395778"/>
            <a:ext cx="852482" cy="369332"/>
          </a:xfrm>
          <a:prstGeom prst="rect">
            <a:avLst/>
          </a:prstGeom>
          <a:noFill/>
        </p:spPr>
        <p:txBody>
          <a:bodyPr wrap="square" rtlCol="0">
            <a:spAutoFit/>
          </a:bodyPr>
          <a:lstStyle/>
          <a:p>
            <a:r>
              <a:rPr lang="pt-BR" dirty="0">
                <a:solidFill>
                  <a:srgbClr val="C00000"/>
                </a:solidFill>
              </a:rPr>
              <a:t>10%</a:t>
            </a:r>
            <a:endParaRPr lang="en-US" dirty="0">
              <a:solidFill>
                <a:srgbClr val="C00000"/>
              </a:solidFill>
            </a:endParaRPr>
          </a:p>
        </p:txBody>
      </p:sp>
      <p:sp>
        <p:nvSpPr>
          <p:cNvPr id="44" name="TextBox 43">
            <a:extLst>
              <a:ext uri="{FF2B5EF4-FFF2-40B4-BE49-F238E27FC236}">
                <a16:creationId xmlns:a16="http://schemas.microsoft.com/office/drawing/2014/main" id="{159BA774-89B0-435A-9BC0-8B098EA402E0}"/>
              </a:ext>
            </a:extLst>
          </p:cNvPr>
          <p:cNvSpPr txBox="1"/>
          <p:nvPr/>
        </p:nvSpPr>
        <p:spPr>
          <a:xfrm>
            <a:off x="6960208" y="1944541"/>
            <a:ext cx="774893" cy="369332"/>
          </a:xfrm>
          <a:prstGeom prst="rect">
            <a:avLst/>
          </a:prstGeom>
          <a:noFill/>
        </p:spPr>
        <p:txBody>
          <a:bodyPr wrap="square" rtlCol="0">
            <a:spAutoFit/>
          </a:bodyPr>
          <a:lstStyle/>
          <a:p>
            <a:r>
              <a:rPr lang="pt-BR" dirty="0">
                <a:solidFill>
                  <a:srgbClr val="C00000"/>
                </a:solidFill>
              </a:rPr>
              <a:t>30%</a:t>
            </a:r>
            <a:endParaRPr lang="en-US" dirty="0">
              <a:solidFill>
                <a:srgbClr val="C00000"/>
              </a:solidFill>
            </a:endParaRPr>
          </a:p>
        </p:txBody>
      </p:sp>
      <p:sp>
        <p:nvSpPr>
          <p:cNvPr id="46" name="TextBox 45">
            <a:extLst>
              <a:ext uri="{FF2B5EF4-FFF2-40B4-BE49-F238E27FC236}">
                <a16:creationId xmlns:a16="http://schemas.microsoft.com/office/drawing/2014/main" id="{31A75A75-44A2-4FFA-A452-67FBF127A23F}"/>
              </a:ext>
            </a:extLst>
          </p:cNvPr>
          <p:cNvSpPr txBox="1"/>
          <p:nvPr/>
        </p:nvSpPr>
        <p:spPr>
          <a:xfrm>
            <a:off x="6649327" y="3736896"/>
            <a:ext cx="1178437" cy="369332"/>
          </a:xfrm>
          <a:prstGeom prst="rect">
            <a:avLst/>
          </a:prstGeom>
          <a:noFill/>
        </p:spPr>
        <p:txBody>
          <a:bodyPr wrap="square" rtlCol="0">
            <a:spAutoFit/>
          </a:bodyPr>
          <a:lstStyle/>
          <a:p>
            <a:r>
              <a:rPr lang="pt-BR" dirty="0">
                <a:solidFill>
                  <a:srgbClr val="0070C0"/>
                </a:solidFill>
              </a:rPr>
              <a:t>100%</a:t>
            </a:r>
            <a:endParaRPr lang="en-US" dirty="0">
              <a:solidFill>
                <a:srgbClr val="0070C0"/>
              </a:solidFill>
            </a:endParaRPr>
          </a:p>
        </p:txBody>
      </p:sp>
      <p:sp>
        <p:nvSpPr>
          <p:cNvPr id="48" name="TextBox 47">
            <a:extLst>
              <a:ext uri="{FF2B5EF4-FFF2-40B4-BE49-F238E27FC236}">
                <a16:creationId xmlns:a16="http://schemas.microsoft.com/office/drawing/2014/main" id="{D707F1CD-7598-4431-824F-A9DA286382A4}"/>
              </a:ext>
            </a:extLst>
          </p:cNvPr>
          <p:cNvSpPr txBox="1"/>
          <p:nvPr/>
        </p:nvSpPr>
        <p:spPr>
          <a:xfrm>
            <a:off x="7061562" y="5529253"/>
            <a:ext cx="762284" cy="369332"/>
          </a:xfrm>
          <a:prstGeom prst="rect">
            <a:avLst/>
          </a:prstGeom>
          <a:noFill/>
        </p:spPr>
        <p:txBody>
          <a:bodyPr wrap="square" rtlCol="0">
            <a:spAutoFit/>
          </a:bodyPr>
          <a:lstStyle/>
          <a:p>
            <a:r>
              <a:rPr lang="pt-BR" dirty="0">
                <a:solidFill>
                  <a:srgbClr val="C00000"/>
                </a:solidFill>
              </a:rPr>
              <a:t>15%</a:t>
            </a:r>
            <a:endParaRPr lang="en-US" dirty="0">
              <a:solidFill>
                <a:srgbClr val="C00000"/>
              </a:solidFill>
            </a:endParaRPr>
          </a:p>
        </p:txBody>
      </p:sp>
      <p:sp>
        <p:nvSpPr>
          <p:cNvPr id="50" name="TextBox 49">
            <a:extLst>
              <a:ext uri="{FF2B5EF4-FFF2-40B4-BE49-F238E27FC236}">
                <a16:creationId xmlns:a16="http://schemas.microsoft.com/office/drawing/2014/main" id="{B76CDAB2-8AAD-4E5E-80D3-7443A9074E0B}"/>
              </a:ext>
            </a:extLst>
          </p:cNvPr>
          <p:cNvSpPr txBox="1"/>
          <p:nvPr/>
        </p:nvSpPr>
        <p:spPr>
          <a:xfrm>
            <a:off x="10166303" y="1888160"/>
            <a:ext cx="852482" cy="369332"/>
          </a:xfrm>
          <a:prstGeom prst="rect">
            <a:avLst/>
          </a:prstGeom>
          <a:noFill/>
        </p:spPr>
        <p:txBody>
          <a:bodyPr wrap="square" rtlCol="0">
            <a:spAutoFit/>
          </a:bodyPr>
          <a:lstStyle/>
          <a:p>
            <a:r>
              <a:rPr lang="pt-BR" dirty="0">
                <a:solidFill>
                  <a:srgbClr val="C00000"/>
                </a:solidFill>
              </a:rPr>
              <a:t>10%</a:t>
            </a:r>
            <a:endParaRPr lang="en-US" dirty="0">
              <a:solidFill>
                <a:srgbClr val="C00000"/>
              </a:solidFill>
            </a:endParaRPr>
          </a:p>
        </p:txBody>
      </p:sp>
      <p:sp>
        <p:nvSpPr>
          <p:cNvPr id="52" name="TextBox 51">
            <a:extLst>
              <a:ext uri="{FF2B5EF4-FFF2-40B4-BE49-F238E27FC236}">
                <a16:creationId xmlns:a16="http://schemas.microsoft.com/office/drawing/2014/main" id="{1D6F118F-C51F-4C11-B1D2-930854812783}"/>
              </a:ext>
            </a:extLst>
          </p:cNvPr>
          <p:cNvSpPr txBox="1"/>
          <p:nvPr/>
        </p:nvSpPr>
        <p:spPr>
          <a:xfrm>
            <a:off x="10276609" y="3773908"/>
            <a:ext cx="852482" cy="369332"/>
          </a:xfrm>
          <a:prstGeom prst="rect">
            <a:avLst/>
          </a:prstGeom>
          <a:noFill/>
        </p:spPr>
        <p:txBody>
          <a:bodyPr wrap="square" rtlCol="0">
            <a:spAutoFit/>
          </a:bodyPr>
          <a:lstStyle/>
          <a:p>
            <a:r>
              <a:rPr lang="pt-BR" dirty="0">
                <a:solidFill>
                  <a:srgbClr val="C00000"/>
                </a:solidFill>
              </a:rPr>
              <a:t>10%</a:t>
            </a:r>
            <a:endParaRPr lang="en-US" dirty="0">
              <a:solidFill>
                <a:srgbClr val="C00000"/>
              </a:solidFill>
            </a:endParaRPr>
          </a:p>
        </p:txBody>
      </p:sp>
    </p:spTree>
    <p:extLst>
      <p:ext uri="{BB962C8B-B14F-4D97-AF65-F5344CB8AC3E}">
        <p14:creationId xmlns:p14="http://schemas.microsoft.com/office/powerpoint/2010/main" val="20261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C269C-12B1-4EED-B074-8C44D3768DFD}"/>
              </a:ext>
            </a:extLst>
          </p:cNvPr>
          <p:cNvSpPr>
            <a:spLocks noGrp="1"/>
          </p:cNvSpPr>
          <p:nvPr>
            <p:ph type="title"/>
          </p:nvPr>
        </p:nvSpPr>
        <p:spPr>
          <a:xfrm>
            <a:off x="166128" y="110161"/>
            <a:ext cx="10926055" cy="584762"/>
          </a:xfrm>
        </p:spPr>
        <p:txBody>
          <a:bodyPr>
            <a:noAutofit/>
          </a:bodyPr>
          <a:lstStyle/>
          <a:p>
            <a:r>
              <a:rPr lang="en-US" sz="3000" dirty="0"/>
              <a:t>Effect of duration on score by speed-cluster</a:t>
            </a:r>
          </a:p>
        </p:txBody>
      </p:sp>
      <p:sp>
        <p:nvSpPr>
          <p:cNvPr id="20" name="TextBox 19">
            <a:extLst>
              <a:ext uri="{FF2B5EF4-FFF2-40B4-BE49-F238E27FC236}">
                <a16:creationId xmlns:a16="http://schemas.microsoft.com/office/drawing/2014/main" id="{E6225E95-6CC2-4A44-9BBC-ACC75E6BF96C}"/>
              </a:ext>
            </a:extLst>
          </p:cNvPr>
          <p:cNvSpPr txBox="1"/>
          <p:nvPr/>
        </p:nvSpPr>
        <p:spPr>
          <a:xfrm>
            <a:off x="189647" y="4590974"/>
            <a:ext cx="11911198" cy="369332"/>
          </a:xfrm>
          <a:prstGeom prst="rect">
            <a:avLst/>
          </a:prstGeom>
          <a:noFill/>
        </p:spPr>
        <p:txBody>
          <a:bodyPr wrap="square" rtlCol="0">
            <a:spAutoFit/>
          </a:bodyPr>
          <a:lstStyle/>
          <a:p>
            <a:r>
              <a:rPr lang="en-US" dirty="0"/>
              <a:t>Mixture Model membership is a </a:t>
            </a:r>
            <a:r>
              <a:rPr lang="en-US" u="sng" dirty="0"/>
              <a:t>confounder</a:t>
            </a:r>
            <a:r>
              <a:rPr lang="en-US" dirty="0"/>
              <a:t> of the effect of task duration on score.</a:t>
            </a:r>
          </a:p>
        </p:txBody>
      </p:sp>
      <p:sp>
        <p:nvSpPr>
          <p:cNvPr id="21" name="Oval 20">
            <a:extLst>
              <a:ext uri="{FF2B5EF4-FFF2-40B4-BE49-F238E27FC236}">
                <a16:creationId xmlns:a16="http://schemas.microsoft.com/office/drawing/2014/main" id="{4DF9B44A-FCAD-4341-80DC-D72FB31E17E6}"/>
              </a:ext>
            </a:extLst>
          </p:cNvPr>
          <p:cNvSpPr/>
          <p:nvPr/>
        </p:nvSpPr>
        <p:spPr>
          <a:xfrm>
            <a:off x="2955292" y="5170770"/>
            <a:ext cx="2024710" cy="5732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Profession</a:t>
            </a:r>
          </a:p>
        </p:txBody>
      </p:sp>
      <p:sp>
        <p:nvSpPr>
          <p:cNvPr id="23" name="Oval 22">
            <a:extLst>
              <a:ext uri="{FF2B5EF4-FFF2-40B4-BE49-F238E27FC236}">
                <a16:creationId xmlns:a16="http://schemas.microsoft.com/office/drawing/2014/main" id="{70EAFA81-BA96-419A-96CC-54A9189E796E}"/>
              </a:ext>
            </a:extLst>
          </p:cNvPr>
          <p:cNvSpPr/>
          <p:nvPr/>
        </p:nvSpPr>
        <p:spPr>
          <a:xfrm>
            <a:off x="5542856" y="5176913"/>
            <a:ext cx="2160495" cy="6463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Speed-Cluster</a:t>
            </a:r>
          </a:p>
        </p:txBody>
      </p:sp>
      <p:sp>
        <p:nvSpPr>
          <p:cNvPr id="25" name="Oval 24">
            <a:extLst>
              <a:ext uri="{FF2B5EF4-FFF2-40B4-BE49-F238E27FC236}">
                <a16:creationId xmlns:a16="http://schemas.microsoft.com/office/drawing/2014/main" id="{E85A2632-E801-477F-BF25-ABE8CF773472}"/>
              </a:ext>
            </a:extLst>
          </p:cNvPr>
          <p:cNvSpPr/>
          <p:nvPr/>
        </p:nvSpPr>
        <p:spPr>
          <a:xfrm>
            <a:off x="6306706" y="6183241"/>
            <a:ext cx="2160495" cy="38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Score (z1)</a:t>
            </a:r>
          </a:p>
        </p:txBody>
      </p:sp>
      <p:sp>
        <p:nvSpPr>
          <p:cNvPr id="27" name="Oval 26">
            <a:extLst>
              <a:ext uri="{FF2B5EF4-FFF2-40B4-BE49-F238E27FC236}">
                <a16:creationId xmlns:a16="http://schemas.microsoft.com/office/drawing/2014/main" id="{1153D4AB-D4A6-4F55-AE30-612C1F96FFEF}"/>
              </a:ext>
            </a:extLst>
          </p:cNvPr>
          <p:cNvSpPr/>
          <p:nvPr/>
        </p:nvSpPr>
        <p:spPr>
          <a:xfrm>
            <a:off x="2381222" y="6163011"/>
            <a:ext cx="2160495" cy="38420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Duration</a:t>
            </a:r>
          </a:p>
        </p:txBody>
      </p:sp>
      <p:cxnSp>
        <p:nvCxnSpPr>
          <p:cNvPr id="29" name="Straight Arrow Connector 28">
            <a:extLst>
              <a:ext uri="{FF2B5EF4-FFF2-40B4-BE49-F238E27FC236}">
                <a16:creationId xmlns:a16="http://schemas.microsoft.com/office/drawing/2014/main" id="{50D0C878-E0FE-46D3-9387-A815C56ECA34}"/>
              </a:ext>
            </a:extLst>
          </p:cNvPr>
          <p:cNvCxnSpPr>
            <a:cxnSpLocks/>
            <a:stCxn id="23" idx="4"/>
            <a:endCxn id="25" idx="0"/>
          </p:cNvCxnSpPr>
          <p:nvPr/>
        </p:nvCxnSpPr>
        <p:spPr>
          <a:xfrm>
            <a:off x="6623104" y="5823243"/>
            <a:ext cx="763850" cy="359998"/>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76DBB35-20B5-49F1-BDE1-4C95BA7F6165}"/>
              </a:ext>
            </a:extLst>
          </p:cNvPr>
          <p:cNvCxnSpPr>
            <a:cxnSpLocks/>
            <a:stCxn id="23" idx="4"/>
            <a:endCxn id="27" idx="7"/>
          </p:cNvCxnSpPr>
          <p:nvPr/>
        </p:nvCxnSpPr>
        <p:spPr>
          <a:xfrm flipH="1">
            <a:off x="4225320" y="5823243"/>
            <a:ext cx="2397784" cy="396033"/>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DED1E3C-F60B-4FE3-80DB-145A6A48FC60}"/>
              </a:ext>
            </a:extLst>
          </p:cNvPr>
          <p:cNvCxnSpPr>
            <a:cxnSpLocks/>
            <a:stCxn id="21" idx="4"/>
            <a:endCxn id="27" idx="0"/>
          </p:cNvCxnSpPr>
          <p:nvPr/>
        </p:nvCxnSpPr>
        <p:spPr>
          <a:xfrm flipH="1">
            <a:off x="3461470" y="5743989"/>
            <a:ext cx="506177" cy="419022"/>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0996C8C-5907-4EBC-BC96-A4D8373A1E22}"/>
              </a:ext>
            </a:extLst>
          </p:cNvPr>
          <p:cNvCxnSpPr>
            <a:cxnSpLocks/>
            <a:stCxn id="21" idx="4"/>
            <a:endCxn id="25" idx="1"/>
          </p:cNvCxnSpPr>
          <p:nvPr/>
        </p:nvCxnSpPr>
        <p:spPr>
          <a:xfrm>
            <a:off x="3967647" y="5743989"/>
            <a:ext cx="2655456" cy="495517"/>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2C57F79-BBCA-4CC2-8F6A-E3A523A948A2}"/>
              </a:ext>
            </a:extLst>
          </p:cNvPr>
          <p:cNvCxnSpPr>
            <a:cxnSpLocks/>
            <a:stCxn id="21" idx="6"/>
            <a:endCxn id="23" idx="2"/>
          </p:cNvCxnSpPr>
          <p:nvPr/>
        </p:nvCxnSpPr>
        <p:spPr>
          <a:xfrm>
            <a:off x="4980002" y="5457380"/>
            <a:ext cx="562854" cy="42698"/>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E1131F60-B6CB-412B-B03E-5E61504E8018}"/>
              </a:ext>
            </a:extLst>
          </p:cNvPr>
          <p:cNvCxnSpPr>
            <a:cxnSpLocks/>
            <a:stCxn id="27" idx="6"/>
            <a:endCxn id="25" idx="2"/>
          </p:cNvCxnSpPr>
          <p:nvPr/>
        </p:nvCxnSpPr>
        <p:spPr>
          <a:xfrm>
            <a:off x="4541717" y="6355112"/>
            <a:ext cx="1764989" cy="2023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FB8775EF-5700-4413-9320-65EAAF8AA969}"/>
              </a:ext>
            </a:extLst>
          </p:cNvPr>
          <p:cNvPicPr>
            <a:picLocks noChangeAspect="1"/>
          </p:cNvPicPr>
          <p:nvPr/>
        </p:nvPicPr>
        <p:blipFill>
          <a:blip r:embed="rId3"/>
          <a:stretch>
            <a:fillRect/>
          </a:stretch>
        </p:blipFill>
        <p:spPr>
          <a:xfrm>
            <a:off x="357504" y="1304559"/>
            <a:ext cx="3864245" cy="2971800"/>
          </a:xfrm>
          <a:prstGeom prst="rect">
            <a:avLst/>
          </a:prstGeom>
        </p:spPr>
      </p:pic>
      <p:pic>
        <p:nvPicPr>
          <p:cNvPr id="72" name="Picture 71">
            <a:extLst>
              <a:ext uri="{FF2B5EF4-FFF2-40B4-BE49-F238E27FC236}">
                <a16:creationId xmlns:a16="http://schemas.microsoft.com/office/drawing/2014/main" id="{58472189-677C-4DFE-B6F6-6CC68510018F}"/>
              </a:ext>
            </a:extLst>
          </p:cNvPr>
          <p:cNvPicPr>
            <a:picLocks noChangeAspect="1"/>
          </p:cNvPicPr>
          <p:nvPr/>
        </p:nvPicPr>
        <p:blipFill>
          <a:blip r:embed="rId4"/>
          <a:stretch>
            <a:fillRect/>
          </a:stretch>
        </p:blipFill>
        <p:spPr>
          <a:xfrm>
            <a:off x="4303803" y="1304559"/>
            <a:ext cx="3864246" cy="2971800"/>
          </a:xfrm>
          <a:prstGeom prst="rect">
            <a:avLst/>
          </a:prstGeom>
        </p:spPr>
      </p:pic>
      <p:pic>
        <p:nvPicPr>
          <p:cNvPr id="74" name="Picture 73">
            <a:extLst>
              <a:ext uri="{FF2B5EF4-FFF2-40B4-BE49-F238E27FC236}">
                <a16:creationId xmlns:a16="http://schemas.microsoft.com/office/drawing/2014/main" id="{D99202E8-925C-4DD1-9FA7-8EF24F173F9C}"/>
              </a:ext>
            </a:extLst>
          </p:cNvPr>
          <p:cNvPicPr>
            <a:picLocks noChangeAspect="1"/>
          </p:cNvPicPr>
          <p:nvPr/>
        </p:nvPicPr>
        <p:blipFill>
          <a:blip r:embed="rId5"/>
          <a:stretch>
            <a:fillRect/>
          </a:stretch>
        </p:blipFill>
        <p:spPr>
          <a:xfrm>
            <a:off x="8327754" y="1304559"/>
            <a:ext cx="3864246" cy="2971800"/>
          </a:xfrm>
          <a:prstGeom prst="rect">
            <a:avLst/>
          </a:prstGeom>
        </p:spPr>
      </p:pic>
    </p:spTree>
    <p:extLst>
      <p:ext uri="{BB962C8B-B14F-4D97-AF65-F5344CB8AC3E}">
        <p14:creationId xmlns:p14="http://schemas.microsoft.com/office/powerpoint/2010/main" val="91256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3" grpId="0" animBg="1"/>
      <p:bldP spid="25"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2FDF-0BD2-41EB-A88F-493806134C9B}"/>
              </a:ext>
            </a:extLst>
          </p:cNvPr>
          <p:cNvSpPr>
            <a:spLocks noGrp="1"/>
          </p:cNvSpPr>
          <p:nvPr>
            <p:ph type="title"/>
          </p:nvPr>
        </p:nvSpPr>
        <p:spPr>
          <a:xfrm>
            <a:off x="197336" y="169941"/>
            <a:ext cx="10058400" cy="530127"/>
          </a:xfrm>
        </p:spPr>
        <p:txBody>
          <a:bodyPr/>
          <a:lstStyle/>
          <a:p>
            <a:r>
              <a:rPr lang="en-US" sz="2500" dirty="0"/>
              <a:t>Causal Discovery: Constraint and Score-Based Methods</a:t>
            </a:r>
          </a:p>
        </p:txBody>
      </p:sp>
      <p:sp>
        <p:nvSpPr>
          <p:cNvPr id="4" name="Slide Number Placeholder 3">
            <a:extLst>
              <a:ext uri="{FF2B5EF4-FFF2-40B4-BE49-F238E27FC236}">
                <a16:creationId xmlns:a16="http://schemas.microsoft.com/office/drawing/2014/main" id="{B82AA90B-3BB7-4B12-845A-F7B1B99A8767}"/>
              </a:ext>
            </a:extLst>
          </p:cNvPr>
          <p:cNvSpPr>
            <a:spLocks noGrp="1"/>
          </p:cNvSpPr>
          <p:nvPr>
            <p:ph type="sldNum" sz="quarter" idx="12"/>
          </p:nvPr>
        </p:nvSpPr>
        <p:spPr/>
        <p:txBody>
          <a:bodyPr/>
          <a:lstStyle/>
          <a:p>
            <a:fld id="{D9B91DFE-F18F-4C9B-AD43-68939A9281C4}" type="slidenum">
              <a:rPr lang="en-US" smtClean="0"/>
              <a:t>34</a:t>
            </a:fld>
            <a:endParaRPr lang="en-US"/>
          </a:p>
        </p:txBody>
      </p:sp>
      <p:pic>
        <p:nvPicPr>
          <p:cNvPr id="9" name="Picture 8">
            <a:extLst>
              <a:ext uri="{FF2B5EF4-FFF2-40B4-BE49-F238E27FC236}">
                <a16:creationId xmlns:a16="http://schemas.microsoft.com/office/drawing/2014/main" id="{F6C8821C-04F0-4E15-BDD3-CDF27D227A9F}"/>
              </a:ext>
            </a:extLst>
          </p:cNvPr>
          <p:cNvPicPr>
            <a:picLocks noChangeAspect="1"/>
          </p:cNvPicPr>
          <p:nvPr/>
        </p:nvPicPr>
        <p:blipFill rotWithShape="1">
          <a:blip r:embed="rId3"/>
          <a:srcRect l="9112" t="2267" r="4550" b="15904"/>
          <a:stretch/>
        </p:blipFill>
        <p:spPr>
          <a:xfrm>
            <a:off x="262147" y="805301"/>
            <a:ext cx="2466821" cy="1798039"/>
          </a:xfrm>
          <a:prstGeom prst="rect">
            <a:avLst/>
          </a:prstGeom>
        </p:spPr>
      </p:pic>
      <p:pic>
        <p:nvPicPr>
          <p:cNvPr id="11" name="Picture 10">
            <a:extLst>
              <a:ext uri="{FF2B5EF4-FFF2-40B4-BE49-F238E27FC236}">
                <a16:creationId xmlns:a16="http://schemas.microsoft.com/office/drawing/2014/main" id="{32873766-6E22-4592-8353-5D3412A91E6C}"/>
              </a:ext>
            </a:extLst>
          </p:cNvPr>
          <p:cNvPicPr>
            <a:picLocks noChangeAspect="1"/>
          </p:cNvPicPr>
          <p:nvPr/>
        </p:nvPicPr>
        <p:blipFill rotWithShape="1">
          <a:blip r:embed="rId4"/>
          <a:srcRect l="8856" r="4167" b="18380"/>
          <a:stretch/>
        </p:blipFill>
        <p:spPr>
          <a:xfrm>
            <a:off x="262147" y="2714291"/>
            <a:ext cx="2491444" cy="1798038"/>
          </a:xfrm>
          <a:prstGeom prst="rect">
            <a:avLst/>
          </a:prstGeom>
        </p:spPr>
      </p:pic>
      <p:pic>
        <p:nvPicPr>
          <p:cNvPr id="13" name="Picture 12">
            <a:extLst>
              <a:ext uri="{FF2B5EF4-FFF2-40B4-BE49-F238E27FC236}">
                <a16:creationId xmlns:a16="http://schemas.microsoft.com/office/drawing/2014/main" id="{71B0079A-F60B-4D12-812C-FC3D73523F49}"/>
              </a:ext>
            </a:extLst>
          </p:cNvPr>
          <p:cNvPicPr>
            <a:picLocks noChangeAspect="1"/>
          </p:cNvPicPr>
          <p:nvPr/>
        </p:nvPicPr>
        <p:blipFill rotWithShape="1">
          <a:blip r:embed="rId5"/>
          <a:srcRect l="10264" t="3598" r="5446" b="16569"/>
          <a:stretch/>
        </p:blipFill>
        <p:spPr>
          <a:xfrm>
            <a:off x="3165297" y="2714291"/>
            <a:ext cx="2296777" cy="1672918"/>
          </a:xfrm>
          <a:prstGeom prst="rect">
            <a:avLst/>
          </a:prstGeom>
        </p:spPr>
      </p:pic>
      <p:pic>
        <p:nvPicPr>
          <p:cNvPr id="15" name="Picture 14">
            <a:extLst>
              <a:ext uri="{FF2B5EF4-FFF2-40B4-BE49-F238E27FC236}">
                <a16:creationId xmlns:a16="http://schemas.microsoft.com/office/drawing/2014/main" id="{4F5F61E1-3436-46AC-B046-36F80215CD4A}"/>
              </a:ext>
            </a:extLst>
          </p:cNvPr>
          <p:cNvPicPr>
            <a:picLocks noChangeAspect="1"/>
          </p:cNvPicPr>
          <p:nvPr/>
        </p:nvPicPr>
        <p:blipFill rotWithShape="1">
          <a:blip r:embed="rId6"/>
          <a:srcRect l="9843" t="3098" r="5062" b="18380"/>
          <a:stretch/>
        </p:blipFill>
        <p:spPr>
          <a:xfrm>
            <a:off x="67572" y="4622546"/>
            <a:ext cx="2880593" cy="2044202"/>
          </a:xfrm>
          <a:prstGeom prst="rect">
            <a:avLst/>
          </a:prstGeom>
        </p:spPr>
      </p:pic>
      <p:pic>
        <p:nvPicPr>
          <p:cNvPr id="17" name="Picture 16">
            <a:extLst>
              <a:ext uri="{FF2B5EF4-FFF2-40B4-BE49-F238E27FC236}">
                <a16:creationId xmlns:a16="http://schemas.microsoft.com/office/drawing/2014/main" id="{CE9F9160-21E3-4105-81B5-192F921D3B82}"/>
              </a:ext>
            </a:extLst>
          </p:cNvPr>
          <p:cNvPicPr>
            <a:picLocks noChangeAspect="1"/>
          </p:cNvPicPr>
          <p:nvPr/>
        </p:nvPicPr>
        <p:blipFill rotWithShape="1">
          <a:blip r:embed="rId7"/>
          <a:srcRect l="10677" r="2709" b="14741"/>
          <a:stretch/>
        </p:blipFill>
        <p:spPr>
          <a:xfrm>
            <a:off x="3044970" y="804995"/>
            <a:ext cx="2379085" cy="1801019"/>
          </a:xfrm>
          <a:prstGeom prst="rect">
            <a:avLst/>
          </a:prstGeom>
        </p:spPr>
      </p:pic>
      <p:pic>
        <p:nvPicPr>
          <p:cNvPr id="19" name="Picture 18">
            <a:extLst>
              <a:ext uri="{FF2B5EF4-FFF2-40B4-BE49-F238E27FC236}">
                <a16:creationId xmlns:a16="http://schemas.microsoft.com/office/drawing/2014/main" id="{FF3E2EB0-AE58-4770-8317-6F9F6CE88707}"/>
              </a:ext>
            </a:extLst>
          </p:cNvPr>
          <p:cNvPicPr>
            <a:picLocks noChangeAspect="1"/>
          </p:cNvPicPr>
          <p:nvPr/>
        </p:nvPicPr>
        <p:blipFill rotWithShape="1">
          <a:blip r:embed="rId8"/>
          <a:srcRect l="10007" t="2433" r="3016" b="17069"/>
          <a:stretch/>
        </p:blipFill>
        <p:spPr>
          <a:xfrm>
            <a:off x="2989552" y="4450686"/>
            <a:ext cx="3227065" cy="2296911"/>
          </a:xfrm>
          <a:prstGeom prst="rect">
            <a:avLst/>
          </a:prstGeom>
        </p:spPr>
      </p:pic>
      <p:cxnSp>
        <p:nvCxnSpPr>
          <p:cNvPr id="21" name="Straight Connector 20">
            <a:extLst>
              <a:ext uri="{FF2B5EF4-FFF2-40B4-BE49-F238E27FC236}">
                <a16:creationId xmlns:a16="http://schemas.microsoft.com/office/drawing/2014/main" id="{EC28D0D6-541A-4101-8399-6C08014821C0}"/>
              </a:ext>
            </a:extLst>
          </p:cNvPr>
          <p:cNvCxnSpPr>
            <a:cxnSpLocks/>
          </p:cNvCxnSpPr>
          <p:nvPr/>
        </p:nvCxnSpPr>
        <p:spPr bwMode="gray">
          <a:xfrm>
            <a:off x="0" y="2675892"/>
            <a:ext cx="12084627" cy="3554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D00EA9-CBB5-4632-AF08-77C8D7C63A9F}"/>
              </a:ext>
            </a:extLst>
          </p:cNvPr>
          <p:cNvCxnSpPr>
            <a:cxnSpLocks/>
          </p:cNvCxnSpPr>
          <p:nvPr/>
        </p:nvCxnSpPr>
        <p:spPr bwMode="gray">
          <a:xfrm flipV="1">
            <a:off x="-1" y="4457441"/>
            <a:ext cx="11951757" cy="598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6721522-8328-4363-A69F-90C8C37FD439}"/>
              </a:ext>
            </a:extLst>
          </p:cNvPr>
          <p:cNvPicPr>
            <a:picLocks noChangeAspect="1"/>
          </p:cNvPicPr>
          <p:nvPr/>
        </p:nvPicPr>
        <p:blipFill rotWithShape="1">
          <a:blip r:embed="rId9"/>
          <a:srcRect l="9880" t="3598" r="4806" b="18067"/>
          <a:stretch/>
        </p:blipFill>
        <p:spPr>
          <a:xfrm>
            <a:off x="9309504" y="4629469"/>
            <a:ext cx="2899064" cy="2047160"/>
          </a:xfrm>
          <a:prstGeom prst="rect">
            <a:avLst/>
          </a:prstGeom>
        </p:spPr>
      </p:pic>
      <p:pic>
        <p:nvPicPr>
          <p:cNvPr id="26" name="Picture 25">
            <a:extLst>
              <a:ext uri="{FF2B5EF4-FFF2-40B4-BE49-F238E27FC236}">
                <a16:creationId xmlns:a16="http://schemas.microsoft.com/office/drawing/2014/main" id="{C51013DF-6FBD-4046-A940-DC89FF722720}"/>
              </a:ext>
            </a:extLst>
          </p:cNvPr>
          <p:cNvPicPr>
            <a:picLocks noChangeAspect="1"/>
          </p:cNvPicPr>
          <p:nvPr/>
        </p:nvPicPr>
        <p:blipFill rotWithShape="1">
          <a:blip r:embed="rId7"/>
          <a:srcRect l="10677" r="2709" b="14741"/>
          <a:stretch/>
        </p:blipFill>
        <p:spPr>
          <a:xfrm>
            <a:off x="9462437" y="840720"/>
            <a:ext cx="2379085" cy="1801019"/>
          </a:xfrm>
          <a:prstGeom prst="rect">
            <a:avLst/>
          </a:prstGeom>
        </p:spPr>
      </p:pic>
      <p:pic>
        <p:nvPicPr>
          <p:cNvPr id="28" name="Picture 27">
            <a:extLst>
              <a:ext uri="{FF2B5EF4-FFF2-40B4-BE49-F238E27FC236}">
                <a16:creationId xmlns:a16="http://schemas.microsoft.com/office/drawing/2014/main" id="{948F1B31-2FC6-4B31-9165-D0EAADD1EE43}"/>
              </a:ext>
            </a:extLst>
          </p:cNvPr>
          <p:cNvPicPr>
            <a:picLocks noChangeAspect="1"/>
          </p:cNvPicPr>
          <p:nvPr/>
        </p:nvPicPr>
        <p:blipFill rotWithShape="1">
          <a:blip r:embed="rId10"/>
          <a:srcRect l="10008" t="3930" r="6165" b="18898"/>
          <a:stretch/>
        </p:blipFill>
        <p:spPr>
          <a:xfrm>
            <a:off x="6258004" y="4579073"/>
            <a:ext cx="3010113" cy="2131147"/>
          </a:xfrm>
          <a:prstGeom prst="rect">
            <a:avLst/>
          </a:prstGeom>
        </p:spPr>
      </p:pic>
      <p:pic>
        <p:nvPicPr>
          <p:cNvPr id="31" name="Picture 30">
            <a:extLst>
              <a:ext uri="{FF2B5EF4-FFF2-40B4-BE49-F238E27FC236}">
                <a16:creationId xmlns:a16="http://schemas.microsoft.com/office/drawing/2014/main" id="{A8A3D113-067D-4263-B6C6-C96150FB8309}"/>
              </a:ext>
            </a:extLst>
          </p:cNvPr>
          <p:cNvPicPr>
            <a:picLocks noChangeAspect="1"/>
          </p:cNvPicPr>
          <p:nvPr/>
        </p:nvPicPr>
        <p:blipFill rotWithShape="1">
          <a:blip r:embed="rId5"/>
          <a:srcRect l="10264" t="3598" r="5446" b="16569"/>
          <a:stretch/>
        </p:blipFill>
        <p:spPr>
          <a:xfrm>
            <a:off x="9500456" y="2714291"/>
            <a:ext cx="2296777" cy="1672918"/>
          </a:xfrm>
          <a:prstGeom prst="rect">
            <a:avLst/>
          </a:prstGeom>
        </p:spPr>
      </p:pic>
      <p:pic>
        <p:nvPicPr>
          <p:cNvPr id="33" name="Picture 32">
            <a:extLst>
              <a:ext uri="{FF2B5EF4-FFF2-40B4-BE49-F238E27FC236}">
                <a16:creationId xmlns:a16="http://schemas.microsoft.com/office/drawing/2014/main" id="{C28D62F2-EE2B-4E81-8754-8D71C07A951F}"/>
              </a:ext>
            </a:extLst>
          </p:cNvPr>
          <p:cNvPicPr>
            <a:picLocks noChangeAspect="1"/>
          </p:cNvPicPr>
          <p:nvPr/>
        </p:nvPicPr>
        <p:blipFill rotWithShape="1">
          <a:blip r:embed="rId4"/>
          <a:srcRect l="8856" r="4167" b="18380"/>
          <a:stretch/>
        </p:blipFill>
        <p:spPr>
          <a:xfrm>
            <a:off x="6440505" y="2714291"/>
            <a:ext cx="2355833" cy="1700170"/>
          </a:xfrm>
          <a:prstGeom prst="rect">
            <a:avLst/>
          </a:prstGeom>
        </p:spPr>
      </p:pic>
      <p:pic>
        <p:nvPicPr>
          <p:cNvPr id="35" name="Picture 34">
            <a:extLst>
              <a:ext uri="{FF2B5EF4-FFF2-40B4-BE49-F238E27FC236}">
                <a16:creationId xmlns:a16="http://schemas.microsoft.com/office/drawing/2014/main" id="{28AA532A-658C-4CEF-8FC1-09C5B92D01A2}"/>
              </a:ext>
            </a:extLst>
          </p:cNvPr>
          <p:cNvPicPr>
            <a:picLocks noChangeAspect="1"/>
          </p:cNvPicPr>
          <p:nvPr/>
        </p:nvPicPr>
        <p:blipFill rotWithShape="1">
          <a:blip r:embed="rId3"/>
          <a:srcRect l="9112" t="2267" r="4550" b="15904"/>
          <a:stretch/>
        </p:blipFill>
        <p:spPr>
          <a:xfrm>
            <a:off x="6402486" y="815715"/>
            <a:ext cx="2466821" cy="1798039"/>
          </a:xfrm>
          <a:prstGeom prst="rect">
            <a:avLst/>
          </a:prstGeom>
        </p:spPr>
      </p:pic>
      <p:cxnSp>
        <p:nvCxnSpPr>
          <p:cNvPr id="40" name="Straight Connector 39">
            <a:extLst>
              <a:ext uri="{FF2B5EF4-FFF2-40B4-BE49-F238E27FC236}">
                <a16:creationId xmlns:a16="http://schemas.microsoft.com/office/drawing/2014/main" id="{E4EA0B4B-C447-4A4E-A146-3F25E478AEFC}"/>
              </a:ext>
            </a:extLst>
          </p:cNvPr>
          <p:cNvCxnSpPr>
            <a:cxnSpLocks/>
          </p:cNvCxnSpPr>
          <p:nvPr/>
        </p:nvCxnSpPr>
        <p:spPr bwMode="gray">
          <a:xfrm flipH="1" flipV="1">
            <a:off x="6258004" y="804995"/>
            <a:ext cx="13924" cy="6020872"/>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BA664CB-CF7E-498B-8E53-2B1FB46AAA7D}"/>
              </a:ext>
            </a:extLst>
          </p:cNvPr>
          <p:cNvSpPr/>
          <p:nvPr/>
        </p:nvSpPr>
        <p:spPr bwMode="gray">
          <a:xfrm>
            <a:off x="6313315" y="4533660"/>
            <a:ext cx="5811113" cy="2201963"/>
          </a:xfrm>
          <a:prstGeom prst="rect">
            <a:avLst/>
          </a:prstGeom>
          <a:solidFill>
            <a:srgbClr val="B1063A">
              <a:alpha val="3922"/>
            </a:srgbClr>
          </a:solidFill>
          <a:ln>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39658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C0F48-EAF3-4878-A0ED-4A5782681FE7}"/>
              </a:ext>
            </a:extLst>
          </p:cNvPr>
          <p:cNvSpPr>
            <a:spLocks noGrp="1"/>
          </p:cNvSpPr>
          <p:nvPr>
            <p:ph type="title"/>
          </p:nvPr>
        </p:nvSpPr>
        <p:spPr>
          <a:xfrm>
            <a:off x="478369" y="144001"/>
            <a:ext cx="9169401" cy="514738"/>
          </a:xfrm>
        </p:spPr>
        <p:txBody>
          <a:bodyPr/>
          <a:lstStyle/>
          <a:p>
            <a:r>
              <a:rPr lang="en-US" sz="2400" dirty="0"/>
              <a:t>Results after conditioning and intervening</a:t>
            </a:r>
          </a:p>
        </p:txBody>
      </p:sp>
      <p:sp>
        <p:nvSpPr>
          <p:cNvPr id="12" name="Slide Number Placeholder 11">
            <a:extLst>
              <a:ext uri="{FF2B5EF4-FFF2-40B4-BE49-F238E27FC236}">
                <a16:creationId xmlns:a16="http://schemas.microsoft.com/office/drawing/2014/main" id="{EBE2A975-4C0D-4888-9253-4C69D4B731A4}"/>
              </a:ext>
            </a:extLst>
          </p:cNvPr>
          <p:cNvSpPr>
            <a:spLocks noGrp="1"/>
          </p:cNvSpPr>
          <p:nvPr>
            <p:ph type="sldNum" sz="quarter" idx="16"/>
          </p:nvPr>
        </p:nvSpPr>
        <p:spPr/>
        <p:txBody>
          <a:bodyPr/>
          <a:lstStyle/>
          <a:p>
            <a:fld id="{D9B91DFE-F18F-4C9B-AD43-68939A9281C4}" type="slidenum">
              <a:rPr lang="en-US" smtClean="0"/>
              <a:t>35</a:t>
            </a:fld>
            <a:endParaRPr lang="en-US"/>
          </a:p>
        </p:txBody>
      </p:sp>
      <p:graphicFrame>
        <p:nvGraphicFramePr>
          <p:cNvPr id="5" name="Table 4">
            <a:extLst>
              <a:ext uri="{FF2B5EF4-FFF2-40B4-BE49-F238E27FC236}">
                <a16:creationId xmlns:a16="http://schemas.microsoft.com/office/drawing/2014/main" id="{176565A8-2CBE-4FBD-8ED2-20A504F666CC}"/>
              </a:ext>
            </a:extLst>
          </p:cNvPr>
          <p:cNvGraphicFramePr>
            <a:graphicFrameLocks noGrp="1"/>
          </p:cNvGraphicFramePr>
          <p:nvPr>
            <p:extLst>
              <p:ext uri="{D42A27DB-BD31-4B8C-83A1-F6EECF244321}">
                <p14:modId xmlns:p14="http://schemas.microsoft.com/office/powerpoint/2010/main" val="2411810973"/>
              </p:ext>
            </p:extLst>
          </p:nvPr>
        </p:nvGraphicFramePr>
        <p:xfrm>
          <a:off x="577043" y="1722222"/>
          <a:ext cx="8336370" cy="4991777"/>
        </p:xfrm>
        <a:graphic>
          <a:graphicData uri="http://schemas.openxmlformats.org/drawingml/2006/table">
            <a:tbl>
              <a:tblPr firstRow="1" firstCol="1" bandRow="1"/>
              <a:tblGrid>
                <a:gridCol w="1251225">
                  <a:extLst>
                    <a:ext uri="{9D8B030D-6E8A-4147-A177-3AD203B41FA5}">
                      <a16:colId xmlns:a16="http://schemas.microsoft.com/office/drawing/2014/main" val="4268029763"/>
                    </a:ext>
                  </a:extLst>
                </a:gridCol>
                <a:gridCol w="3127463">
                  <a:extLst>
                    <a:ext uri="{9D8B030D-6E8A-4147-A177-3AD203B41FA5}">
                      <a16:colId xmlns:a16="http://schemas.microsoft.com/office/drawing/2014/main" val="1024311972"/>
                    </a:ext>
                  </a:extLst>
                </a:gridCol>
                <a:gridCol w="1016946">
                  <a:extLst>
                    <a:ext uri="{9D8B030D-6E8A-4147-A177-3AD203B41FA5}">
                      <a16:colId xmlns:a16="http://schemas.microsoft.com/office/drawing/2014/main" val="1734386963"/>
                    </a:ext>
                  </a:extLst>
                </a:gridCol>
                <a:gridCol w="983350">
                  <a:extLst>
                    <a:ext uri="{9D8B030D-6E8A-4147-A177-3AD203B41FA5}">
                      <a16:colId xmlns:a16="http://schemas.microsoft.com/office/drawing/2014/main" val="3021371435"/>
                    </a:ext>
                  </a:extLst>
                </a:gridCol>
                <a:gridCol w="1034617">
                  <a:extLst>
                    <a:ext uri="{9D8B030D-6E8A-4147-A177-3AD203B41FA5}">
                      <a16:colId xmlns:a16="http://schemas.microsoft.com/office/drawing/2014/main" val="4199957914"/>
                    </a:ext>
                  </a:extLst>
                </a:gridCol>
                <a:gridCol w="922769">
                  <a:extLst>
                    <a:ext uri="{9D8B030D-6E8A-4147-A177-3AD203B41FA5}">
                      <a16:colId xmlns:a16="http://schemas.microsoft.com/office/drawing/2014/main" val="1522361796"/>
                    </a:ext>
                  </a:extLst>
                </a:gridCol>
              </a:tblGrid>
              <a:tr h="657342">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rank</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Filters (by conditioning)</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recall</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lines to inspect</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workers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answers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36582263"/>
                  </a:ext>
                </a:extLst>
              </a:tr>
              <a:tr h="536420">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non-students score = 100%</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 65%</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133</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836</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14020091"/>
                  </a:ext>
                </a:extLst>
              </a:tr>
              <a:tr h="492643">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only score = 100%</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94%, 65%</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194</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1121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extLst>
                  <a:ext uri="{0D108BD9-81ED-4DB2-BD59-A6C34878D82A}">
                    <a16:rowId xmlns:a16="http://schemas.microsoft.com/office/drawing/2014/main" val="3628810106"/>
                  </a:ext>
                </a:extLst>
              </a:tr>
              <a:tr h="507672">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least difficult answers </a:t>
                      </a: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worker score</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88%, 61%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418</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1868</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extLst>
                  <a:ext uri="{0D108BD9-81ED-4DB2-BD59-A6C34878D82A}">
                    <a16:rowId xmlns:a16="http://schemas.microsoft.com/office/drawing/2014/main" val="3468068300"/>
                  </a:ext>
                </a:extLst>
              </a:tr>
              <a:tr h="430134">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a:t>
                      </a: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non-students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 76%</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316</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1173</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extLst>
                  <a:ext uri="{0D108BD9-81ED-4DB2-BD59-A6C34878D82A}">
                    <a16:rowId xmlns:a16="http://schemas.microsoft.com/office/drawing/2014/main" val="1641132998"/>
                  </a:ext>
                </a:extLst>
              </a:tr>
              <a:tr h="507672">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least difficult answers by worker profession</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 61%</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43</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454</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tc>
                  <a:txBody>
                    <a:bodyPr/>
                    <a:lstStyle/>
                    <a:p>
                      <a:pPr marL="0" marR="0" algn="ctr">
                        <a:lnSpc>
                          <a:spcPts val="1150"/>
                        </a:lnSpc>
                        <a:spcBef>
                          <a:spcPts val="0"/>
                        </a:spcBef>
                        <a:spcAft>
                          <a:spcPts val="0"/>
                        </a:spcAft>
                      </a:pPr>
                      <a:r>
                        <a:rPr lang="en-US" sz="1800"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2279</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FFFFF"/>
                    </a:solidFill>
                  </a:tcPr>
                </a:tc>
                <a:extLst>
                  <a:ext uri="{0D108BD9-81ED-4DB2-BD59-A6C34878D82A}">
                    <a16:rowId xmlns:a16="http://schemas.microsoft.com/office/drawing/2014/main" val="3309038925"/>
                  </a:ext>
                </a:extLst>
              </a:tr>
              <a:tr h="353951">
                <a:tc>
                  <a:txBody>
                    <a:bodyPr/>
                    <a:lstStyle/>
                    <a:p>
                      <a:pPr marL="0" marR="0" algn="ctr">
                        <a:lnSpc>
                          <a:spcPts val="1150"/>
                        </a:lnSpc>
                        <a:spcBef>
                          <a:spcPts val="0"/>
                        </a:spcBef>
                        <a:spcAft>
                          <a:spcPts val="0"/>
                        </a:spcAft>
                      </a:pPr>
                      <a:r>
                        <a:rPr lang="en-US" sz="1800" b="1" u="sng"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b="1" u="sng"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programmers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u="sng"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79%, 64%</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u="sng"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43</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u="sng"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497</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u="sng"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2580</a:t>
                      </a:r>
                      <a:endParaRPr lang="en-US" sz="1800" kern="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extLst>
                  <a:ext uri="{0D108BD9-81ED-4DB2-BD59-A6C34878D82A}">
                    <a16:rowId xmlns:a16="http://schemas.microsoft.com/office/drawing/2014/main" val="2763565686"/>
                  </a:ext>
                </a:extLst>
              </a:tr>
              <a:tr h="490599">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excluded fastest answers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78%, 59%</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488</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2395</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extLst>
                  <a:ext uri="{0D108BD9-81ED-4DB2-BD59-A6C34878D82A}">
                    <a16:rowId xmlns:a16="http://schemas.microsoft.com/office/drawing/2014/main" val="2750837448"/>
                  </a:ext>
                </a:extLst>
              </a:tr>
              <a:tr h="507672">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top 3.3% confidence</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answers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 56%</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412</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1749</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tcPr>
                </a:tc>
                <a:extLst>
                  <a:ext uri="{0D108BD9-81ED-4DB2-BD59-A6C34878D82A}">
                    <a16:rowId xmlns:a16="http://schemas.microsoft.com/office/drawing/2014/main" val="2980570923"/>
                  </a:ext>
                </a:extLst>
              </a:tr>
              <a:tr h="507672">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b="1"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excluded shortest </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50"/>
                        </a:lnSpc>
                        <a:spcBef>
                          <a:spcPts val="0"/>
                        </a:spcBef>
                        <a:spcAft>
                          <a:spcPts val="0"/>
                        </a:spcAft>
                      </a:pPr>
                      <a:r>
                        <a:rPr lang="en-US" sz="1800" b="1" kern="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explanations</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70%, 66%</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412</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tc>
                  <a:txBody>
                    <a:bodyPr/>
                    <a:lstStyle/>
                    <a:p>
                      <a:pPr marL="0" marR="0" algn="ctr">
                        <a:lnSpc>
                          <a:spcPts val="1150"/>
                        </a:lnSpc>
                        <a:spcBef>
                          <a:spcPts val="0"/>
                        </a:spcBef>
                        <a:spcAft>
                          <a:spcPts val="0"/>
                        </a:spcAft>
                      </a:pPr>
                      <a:r>
                        <a:rPr lang="en-US" sz="1800" kern="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1879</a:t>
                      </a:r>
                      <a:endParaRPr lang="en-US" sz="1800" kern="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79" marR="26979" marT="0" marB="0" anchor="ctr">
                    <a:lnL>
                      <a:noFill/>
                    </a:lnL>
                    <a:lnR>
                      <a:noFill/>
                    </a:lnR>
                    <a:lnT>
                      <a:noFill/>
                    </a:lnT>
                    <a:lnB>
                      <a:noFill/>
                    </a:lnB>
                    <a:solidFill>
                      <a:srgbClr val="F2F2F2"/>
                    </a:solidFill>
                  </a:tcPr>
                </a:tc>
                <a:extLst>
                  <a:ext uri="{0D108BD9-81ED-4DB2-BD59-A6C34878D82A}">
                    <a16:rowId xmlns:a16="http://schemas.microsoft.com/office/drawing/2014/main" val="2393639855"/>
                  </a:ext>
                </a:extLst>
              </a:tr>
            </a:tbl>
          </a:graphicData>
        </a:graphic>
      </p:graphicFrame>
      <p:sp>
        <p:nvSpPr>
          <p:cNvPr id="2" name="TextBox 1">
            <a:extLst>
              <a:ext uri="{FF2B5EF4-FFF2-40B4-BE49-F238E27FC236}">
                <a16:creationId xmlns:a16="http://schemas.microsoft.com/office/drawing/2014/main" id="{778BACB2-2B0C-4D2F-9C1E-7283F555371E}"/>
              </a:ext>
            </a:extLst>
          </p:cNvPr>
          <p:cNvSpPr txBox="1"/>
          <p:nvPr/>
        </p:nvSpPr>
        <p:spPr bwMode="gray">
          <a:xfrm>
            <a:off x="9445174" y="2370255"/>
            <a:ext cx="2687686" cy="58782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32 minutes for 8 bugs</a:t>
            </a:r>
          </a:p>
          <a:p>
            <a:pPr>
              <a:spcBef>
                <a:spcPts val="300"/>
              </a:spcBef>
              <a:spcAft>
                <a:spcPts val="300"/>
              </a:spcAft>
              <a:buClr>
                <a:schemeClr val="accent1"/>
              </a:buClr>
              <a:buSzPct val="90000"/>
            </a:pPr>
            <a:r>
              <a:rPr lang="en-US" sz="1600" dirty="0"/>
              <a:t>5 minutes per bug</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104 USD per bug</a:t>
            </a:r>
          </a:p>
        </p:txBody>
      </p:sp>
      <p:cxnSp>
        <p:nvCxnSpPr>
          <p:cNvPr id="6" name="Straight Arrow Connector 5">
            <a:extLst>
              <a:ext uri="{FF2B5EF4-FFF2-40B4-BE49-F238E27FC236}">
                <a16:creationId xmlns:a16="http://schemas.microsoft.com/office/drawing/2014/main" id="{A2B95B79-30B3-4A02-9EF1-B0973FA58D3F}"/>
              </a:ext>
            </a:extLst>
          </p:cNvPr>
          <p:cNvCxnSpPr>
            <a:cxnSpLocks/>
            <a:endCxn id="2" idx="1"/>
          </p:cNvCxnSpPr>
          <p:nvPr/>
        </p:nvCxnSpPr>
        <p:spPr bwMode="gray">
          <a:xfrm>
            <a:off x="8991429" y="2664170"/>
            <a:ext cx="453745"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6384A6-5647-4676-A584-69148F72A09A}"/>
              </a:ext>
            </a:extLst>
          </p:cNvPr>
          <p:cNvSpPr/>
          <p:nvPr/>
        </p:nvSpPr>
        <p:spPr>
          <a:xfrm>
            <a:off x="577043" y="1211186"/>
            <a:ext cx="570734" cy="369332"/>
          </a:xfrm>
          <a:prstGeom prst="rect">
            <a:avLst/>
          </a:prstGeom>
        </p:spPr>
        <p:txBody>
          <a:bodyPr wrap="none">
            <a:spAutoFit/>
          </a:bodyPr>
          <a:lstStyle/>
          <a:p>
            <a:r>
              <a:rPr lang="en-US" u="sng" dirty="0">
                <a:solidFill>
                  <a:schemeClr val="accent1">
                    <a:lumMod val="75000"/>
                  </a:schemeClr>
                </a:solidFill>
              </a:rPr>
              <a:t>Yes</a:t>
            </a:r>
            <a:endParaRPr lang="en-US" dirty="0"/>
          </a:p>
        </p:txBody>
      </p:sp>
      <p:sp>
        <p:nvSpPr>
          <p:cNvPr id="7" name="Rectangle 6">
            <a:extLst>
              <a:ext uri="{FF2B5EF4-FFF2-40B4-BE49-F238E27FC236}">
                <a16:creationId xmlns:a16="http://schemas.microsoft.com/office/drawing/2014/main" id="{C8777B5D-9B9C-41D3-BB11-1539A390CC5E}"/>
              </a:ext>
            </a:extLst>
          </p:cNvPr>
          <p:cNvSpPr/>
          <p:nvPr/>
        </p:nvSpPr>
        <p:spPr>
          <a:xfrm>
            <a:off x="577043" y="841854"/>
            <a:ext cx="9074920" cy="400110"/>
          </a:xfrm>
          <a:prstGeom prst="rect">
            <a:avLst/>
          </a:prstGeom>
        </p:spPr>
        <p:txBody>
          <a:bodyPr wrap="none">
            <a:spAutoFit/>
          </a:bodyPr>
          <a:lstStyle/>
          <a:p>
            <a:r>
              <a:rPr lang="en-US" sz="2000" b="1" dirty="0"/>
              <a:t>Can we detect groups of programmers who located all faults?</a:t>
            </a:r>
          </a:p>
        </p:txBody>
      </p:sp>
      <p:sp>
        <p:nvSpPr>
          <p:cNvPr id="8" name="Rectangle 7">
            <a:extLst>
              <a:ext uri="{FF2B5EF4-FFF2-40B4-BE49-F238E27FC236}">
                <a16:creationId xmlns:a16="http://schemas.microsoft.com/office/drawing/2014/main" id="{7082BB2F-33F4-40BA-86B2-E0A41C7DE460}"/>
              </a:ext>
            </a:extLst>
          </p:cNvPr>
          <p:cNvSpPr/>
          <p:nvPr/>
        </p:nvSpPr>
        <p:spPr bwMode="gray">
          <a:xfrm>
            <a:off x="577044" y="4810683"/>
            <a:ext cx="8414386" cy="400103"/>
          </a:xfrm>
          <a:prstGeom prst="rect">
            <a:avLst/>
          </a:prstGeom>
          <a:solidFill>
            <a:srgbClr val="B1063A">
              <a:alpha val="3922"/>
            </a:srgbClr>
          </a:solidFill>
          <a:ln>
            <a:solidFill>
              <a:srgbClr val="000000">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926952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many feasible interventions?</a:t>
            </a:r>
          </a:p>
        </p:txBody>
      </p:sp>
      <p:pic>
        <p:nvPicPr>
          <p:cNvPr id="6" name="Picture 5"/>
          <p:cNvPicPr>
            <a:picLocks noChangeAspect="1"/>
          </p:cNvPicPr>
          <p:nvPr/>
        </p:nvPicPr>
        <p:blipFill>
          <a:blip r:embed="rId3"/>
          <a:stretch>
            <a:fillRect/>
          </a:stretch>
        </p:blipFill>
        <p:spPr>
          <a:xfrm>
            <a:off x="1759388" y="1009253"/>
            <a:ext cx="4104456" cy="2745188"/>
          </a:xfrm>
          <a:prstGeom prst="rect">
            <a:avLst/>
          </a:prstGeom>
        </p:spPr>
      </p:pic>
      <p:pic>
        <p:nvPicPr>
          <p:cNvPr id="8" name="Picture 7"/>
          <p:cNvPicPr>
            <a:picLocks noChangeAspect="1"/>
          </p:cNvPicPr>
          <p:nvPr/>
        </p:nvPicPr>
        <p:blipFill>
          <a:blip r:embed="rId4"/>
          <a:stretch>
            <a:fillRect/>
          </a:stretch>
        </p:blipFill>
        <p:spPr>
          <a:xfrm>
            <a:off x="6023993" y="1009253"/>
            <a:ext cx="4040732" cy="2745188"/>
          </a:xfrm>
          <a:prstGeom prst="rect">
            <a:avLst/>
          </a:prstGeom>
        </p:spPr>
      </p:pic>
      <p:pic>
        <p:nvPicPr>
          <p:cNvPr id="10" name="Picture 9"/>
          <p:cNvPicPr>
            <a:picLocks noChangeAspect="1"/>
          </p:cNvPicPr>
          <p:nvPr/>
        </p:nvPicPr>
        <p:blipFill>
          <a:blip r:embed="rId5"/>
          <a:stretch>
            <a:fillRect/>
          </a:stretch>
        </p:blipFill>
        <p:spPr>
          <a:xfrm>
            <a:off x="1736959" y="3884575"/>
            <a:ext cx="4104456" cy="2782559"/>
          </a:xfrm>
          <a:prstGeom prst="rect">
            <a:avLst/>
          </a:prstGeom>
        </p:spPr>
      </p:pic>
      <p:pic>
        <p:nvPicPr>
          <p:cNvPr id="12" name="Picture 11"/>
          <p:cNvPicPr>
            <a:picLocks noChangeAspect="1"/>
          </p:cNvPicPr>
          <p:nvPr/>
        </p:nvPicPr>
        <p:blipFill>
          <a:blip r:embed="rId6"/>
          <a:stretch>
            <a:fillRect/>
          </a:stretch>
        </p:blipFill>
        <p:spPr>
          <a:xfrm>
            <a:off x="6041469" y="3884575"/>
            <a:ext cx="4023256" cy="2747175"/>
          </a:xfrm>
          <a:prstGeom prst="rect">
            <a:avLst/>
          </a:prstGeom>
        </p:spPr>
      </p:pic>
      <p:grpSp>
        <p:nvGrpSpPr>
          <p:cNvPr id="17" name="Group 16"/>
          <p:cNvGrpSpPr/>
          <p:nvPr/>
        </p:nvGrpSpPr>
        <p:grpSpPr>
          <a:xfrm>
            <a:off x="3922583" y="1349948"/>
            <a:ext cx="6186129" cy="3237408"/>
            <a:chOff x="2398581" y="1105399"/>
            <a:chExt cx="6186129" cy="3237408"/>
          </a:xfrm>
        </p:grpSpPr>
        <p:sp>
          <p:nvSpPr>
            <p:cNvPr id="13" name="TextBox 12"/>
            <p:cNvSpPr txBox="1"/>
            <p:nvPr/>
          </p:nvSpPr>
          <p:spPr>
            <a:xfrm>
              <a:off x="2421011" y="1105399"/>
              <a:ext cx="1918832" cy="307777"/>
            </a:xfrm>
            <a:prstGeom prst="rect">
              <a:avLst/>
            </a:prstGeom>
            <a:noFill/>
          </p:spPr>
          <p:txBody>
            <a:bodyPr wrap="square" rtlCol="0">
              <a:spAutoFit/>
            </a:bodyPr>
            <a:lstStyle/>
            <a:p>
              <a:r>
                <a:rPr lang="en-US" sz="1400" dirty="0">
                  <a:solidFill>
                    <a:schemeClr val="accent1">
                      <a:lumMod val="75000"/>
                    </a:schemeClr>
                  </a:solidFill>
                </a:rPr>
                <a:t>R2 = -0.31</a:t>
              </a:r>
            </a:p>
          </p:txBody>
        </p:sp>
        <p:sp>
          <p:nvSpPr>
            <p:cNvPr id="14" name="TextBox 13"/>
            <p:cNvSpPr txBox="1"/>
            <p:nvPr/>
          </p:nvSpPr>
          <p:spPr>
            <a:xfrm>
              <a:off x="6156176" y="1105399"/>
              <a:ext cx="2387869" cy="276999"/>
            </a:xfrm>
            <a:prstGeom prst="rect">
              <a:avLst/>
            </a:prstGeom>
            <a:noFill/>
          </p:spPr>
          <p:txBody>
            <a:bodyPr wrap="square" rtlCol="0">
              <a:spAutoFit/>
            </a:bodyPr>
            <a:lstStyle/>
            <a:p>
              <a:r>
                <a:rPr lang="en-US" sz="1200" dirty="0">
                  <a:solidFill>
                    <a:schemeClr val="accent1">
                      <a:lumMod val="75000"/>
                    </a:schemeClr>
                  </a:solidFill>
                </a:rPr>
                <a:t>Non-significant correlation</a:t>
              </a:r>
            </a:p>
          </p:txBody>
        </p:sp>
        <p:sp>
          <p:nvSpPr>
            <p:cNvPr id="15" name="TextBox 14"/>
            <p:cNvSpPr txBox="1"/>
            <p:nvPr/>
          </p:nvSpPr>
          <p:spPr>
            <a:xfrm>
              <a:off x="2398581" y="4035030"/>
              <a:ext cx="1918832" cy="307777"/>
            </a:xfrm>
            <a:prstGeom prst="rect">
              <a:avLst/>
            </a:prstGeom>
            <a:noFill/>
          </p:spPr>
          <p:txBody>
            <a:bodyPr wrap="square" rtlCol="0">
              <a:spAutoFit/>
            </a:bodyPr>
            <a:lstStyle/>
            <a:p>
              <a:r>
                <a:rPr lang="en-US" sz="1400" dirty="0">
                  <a:solidFill>
                    <a:schemeClr val="accent1">
                      <a:lumMod val="75000"/>
                    </a:schemeClr>
                  </a:solidFill>
                </a:rPr>
                <a:t>R2 = -0.59</a:t>
              </a:r>
            </a:p>
          </p:txBody>
        </p:sp>
        <p:sp>
          <p:nvSpPr>
            <p:cNvPr id="16" name="TextBox 15"/>
            <p:cNvSpPr txBox="1"/>
            <p:nvPr/>
          </p:nvSpPr>
          <p:spPr>
            <a:xfrm>
              <a:off x="6665878" y="4021629"/>
              <a:ext cx="1918832" cy="307777"/>
            </a:xfrm>
            <a:prstGeom prst="rect">
              <a:avLst/>
            </a:prstGeom>
            <a:noFill/>
          </p:spPr>
          <p:txBody>
            <a:bodyPr wrap="square" rtlCol="0">
              <a:spAutoFit/>
            </a:bodyPr>
            <a:lstStyle/>
            <a:p>
              <a:r>
                <a:rPr lang="en-US" sz="1400" dirty="0">
                  <a:solidFill>
                    <a:schemeClr val="accent1">
                      <a:lumMod val="75000"/>
                    </a:schemeClr>
                  </a:solidFill>
                </a:rPr>
                <a:t>R2 = -0.61</a:t>
              </a:r>
            </a:p>
          </p:txBody>
        </p:sp>
      </p:grpSp>
    </p:spTree>
    <p:extLst>
      <p:ext uri="{BB962C8B-B14F-4D97-AF65-F5344CB8AC3E}">
        <p14:creationId xmlns:p14="http://schemas.microsoft.com/office/powerpoint/2010/main" val="1414678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81540" y="4842345"/>
            <a:ext cx="11228919" cy="1485567"/>
          </a:xfrm>
        </p:spPr>
        <p:txBody>
          <a:bodyPr/>
          <a:lstStyle/>
          <a:p>
            <a:pPr algn="ctr"/>
            <a:r>
              <a:rPr lang="en-US" sz="4000" dirty="0"/>
              <a:t>Causal Mechanisms in Time:</a:t>
            </a:r>
            <a:br>
              <a:rPr lang="en-US" sz="4000" dirty="0"/>
            </a:br>
            <a:r>
              <a:rPr lang="en-US" sz="4000" dirty="0"/>
              <a:t> Sequential Decision Models</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216241"/>
            <a:ext cx="11865728" cy="2123308"/>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endParaRPr lang="en-US" sz="2000" dirty="0">
              <a:latin typeface="+mj-lt"/>
            </a:endParaRPr>
          </a:p>
        </p:txBody>
      </p:sp>
    </p:spTree>
    <p:extLst>
      <p:ext uri="{BB962C8B-B14F-4D97-AF65-F5344CB8AC3E}">
        <p14:creationId xmlns:p14="http://schemas.microsoft.com/office/powerpoint/2010/main" val="3140580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5D67-7B03-45EB-B513-254C13943251}"/>
              </a:ext>
            </a:extLst>
          </p:cNvPr>
          <p:cNvSpPr>
            <a:spLocks noGrp="1"/>
          </p:cNvSpPr>
          <p:nvPr>
            <p:ph type="title"/>
          </p:nvPr>
        </p:nvSpPr>
        <p:spPr>
          <a:xfrm>
            <a:off x="147881" y="135390"/>
            <a:ext cx="10515600" cy="662166"/>
          </a:xfrm>
        </p:spPr>
        <p:txBody>
          <a:bodyPr>
            <a:noAutofit/>
          </a:bodyPr>
          <a:lstStyle/>
          <a:p>
            <a:r>
              <a:rPr lang="en-US" sz="2400" dirty="0"/>
              <a:t>How these causal mechanisms generalize over time?</a:t>
            </a:r>
          </a:p>
        </p:txBody>
      </p:sp>
      <p:sp>
        <p:nvSpPr>
          <p:cNvPr id="4" name="TextBox 3">
            <a:extLst>
              <a:ext uri="{FF2B5EF4-FFF2-40B4-BE49-F238E27FC236}">
                <a16:creationId xmlns:a16="http://schemas.microsoft.com/office/drawing/2014/main" id="{6E58FEDC-4D95-42EB-B787-79F195D21691}"/>
              </a:ext>
            </a:extLst>
          </p:cNvPr>
          <p:cNvSpPr txBox="1"/>
          <p:nvPr/>
        </p:nvSpPr>
        <p:spPr>
          <a:xfrm>
            <a:off x="10923394" y="2435782"/>
            <a:ext cx="1105378" cy="461665"/>
          </a:xfrm>
          <a:prstGeom prst="rect">
            <a:avLst/>
          </a:prstGeom>
          <a:noFill/>
        </p:spPr>
        <p:txBody>
          <a:bodyPr wrap="square" lIns="0" rIns="0" rtlCol="0" anchor="ctr" anchorCtr="0">
            <a:spAutoFit/>
          </a:bodyPr>
          <a:lstStyle>
            <a:defPPr>
              <a:defRPr lang="en-US"/>
            </a:defPPr>
            <a:lvl1pPr algn="ctr">
              <a:defRPr sz="1200"/>
            </a:lvl1pPr>
          </a:lstStyle>
          <a:p>
            <a:r>
              <a:rPr lang="en-US" dirty="0"/>
              <a:t>Fault identification</a:t>
            </a:r>
          </a:p>
        </p:txBody>
      </p:sp>
      <p:sp>
        <p:nvSpPr>
          <p:cNvPr id="6" name="TextBox 5">
            <a:extLst>
              <a:ext uri="{FF2B5EF4-FFF2-40B4-BE49-F238E27FC236}">
                <a16:creationId xmlns:a16="http://schemas.microsoft.com/office/drawing/2014/main" id="{F0E4618E-544A-4D66-8D14-00EF70B9BAA8}"/>
              </a:ext>
            </a:extLst>
          </p:cNvPr>
          <p:cNvSpPr txBox="1"/>
          <p:nvPr/>
        </p:nvSpPr>
        <p:spPr>
          <a:xfrm>
            <a:off x="8386076" y="2261791"/>
            <a:ext cx="973302" cy="461665"/>
          </a:xfrm>
          <a:prstGeom prst="rect">
            <a:avLst/>
          </a:prstGeom>
          <a:noFill/>
        </p:spPr>
        <p:txBody>
          <a:bodyPr wrap="square" rtlCol="0">
            <a:spAutoFit/>
          </a:bodyPr>
          <a:lstStyle/>
          <a:p>
            <a:pPr algn="ctr"/>
            <a:r>
              <a:rPr lang="en-US" sz="1200" dirty="0"/>
              <a:t>Task outcome</a:t>
            </a:r>
          </a:p>
        </p:txBody>
      </p:sp>
      <p:sp>
        <p:nvSpPr>
          <p:cNvPr id="7" name="Rectangle 6">
            <a:extLst>
              <a:ext uri="{FF2B5EF4-FFF2-40B4-BE49-F238E27FC236}">
                <a16:creationId xmlns:a16="http://schemas.microsoft.com/office/drawing/2014/main" id="{C5E59E4B-30EC-4F8A-98E0-F655ECEA6011}"/>
              </a:ext>
            </a:extLst>
          </p:cNvPr>
          <p:cNvSpPr/>
          <p:nvPr/>
        </p:nvSpPr>
        <p:spPr>
          <a:xfrm>
            <a:off x="6556409" y="2264880"/>
            <a:ext cx="1776816" cy="803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Code inspection</a:t>
            </a:r>
          </a:p>
        </p:txBody>
      </p:sp>
      <p:sp>
        <p:nvSpPr>
          <p:cNvPr id="121" name="Rectangle 120">
            <a:extLst>
              <a:ext uri="{FF2B5EF4-FFF2-40B4-BE49-F238E27FC236}">
                <a16:creationId xmlns:a16="http://schemas.microsoft.com/office/drawing/2014/main" id="{BC2D0745-B415-4CA4-AD48-EF9D66716703}"/>
              </a:ext>
            </a:extLst>
          </p:cNvPr>
          <p:cNvSpPr/>
          <p:nvPr/>
        </p:nvSpPr>
        <p:spPr>
          <a:xfrm>
            <a:off x="6381551" y="3403819"/>
            <a:ext cx="1991142" cy="320598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9" name="Rectangle 8">
            <a:extLst>
              <a:ext uri="{FF2B5EF4-FFF2-40B4-BE49-F238E27FC236}">
                <a16:creationId xmlns:a16="http://schemas.microsoft.com/office/drawing/2014/main" id="{D49156A8-3E84-4854-B9C2-629B915002DB}"/>
              </a:ext>
            </a:extLst>
          </p:cNvPr>
          <p:cNvSpPr/>
          <p:nvPr/>
        </p:nvSpPr>
        <p:spPr>
          <a:xfrm>
            <a:off x="6464424" y="4435280"/>
            <a:ext cx="1828800" cy="5963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600" dirty="0"/>
              <a:t>S</a:t>
            </a:r>
            <a:r>
              <a:rPr lang="en-US" sz="1600" dirty="0"/>
              <a:t>equencing model</a:t>
            </a:r>
          </a:p>
        </p:txBody>
      </p:sp>
      <p:sp>
        <p:nvSpPr>
          <p:cNvPr id="11" name="Rectangle 10">
            <a:extLst>
              <a:ext uri="{FF2B5EF4-FFF2-40B4-BE49-F238E27FC236}">
                <a16:creationId xmlns:a16="http://schemas.microsoft.com/office/drawing/2014/main" id="{1A8A8588-5C59-47BE-A9EF-09C8F77A6F2E}"/>
              </a:ext>
            </a:extLst>
          </p:cNvPr>
          <p:cNvSpPr/>
          <p:nvPr/>
        </p:nvSpPr>
        <p:spPr>
          <a:xfrm>
            <a:off x="6464424" y="5438059"/>
            <a:ext cx="1828800" cy="5963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Causal</a:t>
            </a:r>
          </a:p>
          <a:p>
            <a:pPr algn="ctr"/>
            <a:r>
              <a:rPr lang="en-US" sz="1600" dirty="0"/>
              <a:t> model</a:t>
            </a:r>
          </a:p>
        </p:txBody>
      </p:sp>
      <p:sp>
        <p:nvSpPr>
          <p:cNvPr id="13" name="TextBox 12">
            <a:extLst>
              <a:ext uri="{FF2B5EF4-FFF2-40B4-BE49-F238E27FC236}">
                <a16:creationId xmlns:a16="http://schemas.microsoft.com/office/drawing/2014/main" id="{C6A2F294-D054-401F-9462-B1654FC35084}"/>
              </a:ext>
            </a:extLst>
          </p:cNvPr>
          <p:cNvSpPr txBox="1"/>
          <p:nvPr/>
        </p:nvSpPr>
        <p:spPr>
          <a:xfrm>
            <a:off x="1502341" y="3172678"/>
            <a:ext cx="511782" cy="276999"/>
          </a:xfrm>
          <a:prstGeom prst="rect">
            <a:avLst/>
          </a:prstGeom>
          <a:noFill/>
        </p:spPr>
        <p:txBody>
          <a:bodyPr wrap="square" lIns="0" rIns="0" rtlCol="0" anchor="ctr" anchorCtr="0">
            <a:spAutoFit/>
          </a:bodyPr>
          <a:lstStyle>
            <a:defPPr>
              <a:defRPr lang="en-US"/>
            </a:defPPr>
            <a:lvl1pPr algn="ctr">
              <a:defRPr sz="1200"/>
            </a:lvl1pPr>
          </a:lstStyle>
          <a:p>
            <a:r>
              <a:rPr lang="en-US" dirty="0"/>
              <a:t>Bug</a:t>
            </a:r>
          </a:p>
        </p:txBody>
      </p:sp>
      <p:cxnSp>
        <p:nvCxnSpPr>
          <p:cNvPr id="35" name="Straight Arrow Connector 34">
            <a:extLst>
              <a:ext uri="{FF2B5EF4-FFF2-40B4-BE49-F238E27FC236}">
                <a16:creationId xmlns:a16="http://schemas.microsoft.com/office/drawing/2014/main" id="{D88BE034-0A3C-488C-B7E6-B79ABAE2849C}"/>
              </a:ext>
            </a:extLst>
          </p:cNvPr>
          <p:cNvCxnSpPr>
            <a:cxnSpLocks/>
            <a:stCxn id="7" idx="3"/>
            <a:endCxn id="151" idx="1"/>
          </p:cNvCxnSpPr>
          <p:nvPr/>
        </p:nvCxnSpPr>
        <p:spPr>
          <a:xfrm flipV="1">
            <a:off x="8333225" y="2653408"/>
            <a:ext cx="1026825" cy="1325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11BF27C9-8752-485B-940A-ED8197775069}"/>
              </a:ext>
            </a:extLst>
          </p:cNvPr>
          <p:cNvSpPr/>
          <p:nvPr/>
        </p:nvSpPr>
        <p:spPr>
          <a:xfrm>
            <a:off x="4403755" y="2264104"/>
            <a:ext cx="1395895" cy="803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Task assignment</a:t>
            </a:r>
          </a:p>
        </p:txBody>
      </p:sp>
      <p:sp>
        <p:nvSpPr>
          <p:cNvPr id="52" name="Rectangle 51">
            <a:extLst>
              <a:ext uri="{FF2B5EF4-FFF2-40B4-BE49-F238E27FC236}">
                <a16:creationId xmlns:a16="http://schemas.microsoft.com/office/drawing/2014/main" id="{89F9D071-EA4A-4CB0-A226-B84F6C5B1147}"/>
              </a:ext>
            </a:extLst>
          </p:cNvPr>
          <p:cNvSpPr/>
          <p:nvPr/>
        </p:nvSpPr>
        <p:spPr>
          <a:xfrm>
            <a:off x="4365658" y="2370342"/>
            <a:ext cx="3783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53">
            <a:extLst>
              <a:ext uri="{FF2B5EF4-FFF2-40B4-BE49-F238E27FC236}">
                <a16:creationId xmlns:a16="http://schemas.microsoft.com/office/drawing/2014/main" id="{3263A420-0A93-4391-BADA-C6A020EE420C}"/>
              </a:ext>
            </a:extLst>
          </p:cNvPr>
          <p:cNvSpPr/>
          <p:nvPr/>
        </p:nvSpPr>
        <p:spPr>
          <a:xfrm>
            <a:off x="4361103" y="2748098"/>
            <a:ext cx="3783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Rectangle 62">
            <a:extLst>
              <a:ext uri="{FF2B5EF4-FFF2-40B4-BE49-F238E27FC236}">
                <a16:creationId xmlns:a16="http://schemas.microsoft.com/office/drawing/2014/main" id="{77B52B7D-A700-47AC-B38E-A0DD58AEBF1A}"/>
              </a:ext>
            </a:extLst>
          </p:cNvPr>
          <p:cNvSpPr/>
          <p:nvPr/>
        </p:nvSpPr>
        <p:spPr>
          <a:xfrm>
            <a:off x="5827918" y="2561021"/>
            <a:ext cx="37833"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5" name="Straight Arrow Connector 64">
            <a:extLst>
              <a:ext uri="{FF2B5EF4-FFF2-40B4-BE49-F238E27FC236}">
                <a16:creationId xmlns:a16="http://schemas.microsoft.com/office/drawing/2014/main" id="{AE50B3AB-63FE-4AEB-B612-A50D9D61E052}"/>
              </a:ext>
            </a:extLst>
          </p:cNvPr>
          <p:cNvCxnSpPr>
            <a:cxnSpLocks/>
            <a:stCxn id="63" idx="3"/>
          </p:cNvCxnSpPr>
          <p:nvPr/>
        </p:nvCxnSpPr>
        <p:spPr>
          <a:xfrm>
            <a:off x="5865751" y="2665886"/>
            <a:ext cx="646473"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21682DC4-F024-4138-9081-3EF2549903AC}"/>
              </a:ext>
            </a:extLst>
          </p:cNvPr>
          <p:cNvSpPr/>
          <p:nvPr/>
        </p:nvSpPr>
        <p:spPr>
          <a:xfrm>
            <a:off x="6464424" y="3486150"/>
            <a:ext cx="1828800" cy="613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1600" dirty="0"/>
              <a:t>C</a:t>
            </a:r>
            <a:r>
              <a:rPr lang="en-US" sz="1600" dirty="0"/>
              <a:t>onvergence/ Stopping model</a:t>
            </a:r>
          </a:p>
        </p:txBody>
      </p:sp>
      <p:cxnSp>
        <p:nvCxnSpPr>
          <p:cNvPr id="86" name="Straight Arrow Connector 85">
            <a:extLst>
              <a:ext uri="{FF2B5EF4-FFF2-40B4-BE49-F238E27FC236}">
                <a16:creationId xmlns:a16="http://schemas.microsoft.com/office/drawing/2014/main" id="{904F0CC3-CC1D-4D94-8FBB-DE0021155004}"/>
              </a:ext>
            </a:extLst>
          </p:cNvPr>
          <p:cNvCxnSpPr>
            <a:cxnSpLocks/>
            <a:endCxn id="92" idx="3"/>
          </p:cNvCxnSpPr>
          <p:nvPr/>
        </p:nvCxnSpPr>
        <p:spPr>
          <a:xfrm flipH="1">
            <a:off x="6955056" y="4161239"/>
            <a:ext cx="2382" cy="24678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E4EB730E-E22B-4671-AAF9-B97BC62259BB}"/>
              </a:ext>
            </a:extLst>
          </p:cNvPr>
          <p:cNvSpPr/>
          <p:nvPr/>
        </p:nvSpPr>
        <p:spPr>
          <a:xfrm rot="16200000">
            <a:off x="6936038" y="4032593"/>
            <a:ext cx="38035"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Rectangle 89">
            <a:extLst>
              <a:ext uri="{FF2B5EF4-FFF2-40B4-BE49-F238E27FC236}">
                <a16:creationId xmlns:a16="http://schemas.microsoft.com/office/drawing/2014/main" id="{BFC2ACAB-EE65-426D-8C84-69FF493D8B89}"/>
              </a:ext>
            </a:extLst>
          </p:cNvPr>
          <p:cNvSpPr/>
          <p:nvPr/>
        </p:nvSpPr>
        <p:spPr>
          <a:xfrm rot="16200000">
            <a:off x="7698726" y="4032593"/>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Rectangle 91">
            <a:extLst>
              <a:ext uri="{FF2B5EF4-FFF2-40B4-BE49-F238E27FC236}">
                <a16:creationId xmlns:a16="http://schemas.microsoft.com/office/drawing/2014/main" id="{9D44EF6F-4E81-42B7-87D6-30A4CEC43C5B}"/>
              </a:ext>
            </a:extLst>
          </p:cNvPr>
          <p:cNvSpPr/>
          <p:nvPr/>
        </p:nvSpPr>
        <p:spPr>
          <a:xfrm rot="16200000">
            <a:off x="6936038" y="4322175"/>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Rectangle 93">
            <a:extLst>
              <a:ext uri="{FF2B5EF4-FFF2-40B4-BE49-F238E27FC236}">
                <a16:creationId xmlns:a16="http://schemas.microsoft.com/office/drawing/2014/main" id="{E80384CB-A6BF-4821-BD87-326943579E5A}"/>
              </a:ext>
            </a:extLst>
          </p:cNvPr>
          <p:cNvSpPr/>
          <p:nvPr/>
        </p:nvSpPr>
        <p:spPr>
          <a:xfrm rot="16200000">
            <a:off x="7698726" y="4317412"/>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6" name="Rectangle 95">
            <a:extLst>
              <a:ext uri="{FF2B5EF4-FFF2-40B4-BE49-F238E27FC236}">
                <a16:creationId xmlns:a16="http://schemas.microsoft.com/office/drawing/2014/main" id="{76A56343-299C-4711-A1DD-7AC9B789D57D}"/>
              </a:ext>
            </a:extLst>
          </p:cNvPr>
          <p:cNvSpPr/>
          <p:nvPr/>
        </p:nvSpPr>
        <p:spPr>
          <a:xfrm rot="16200000">
            <a:off x="6936037" y="4974330"/>
            <a:ext cx="38035"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Rectangle 97">
            <a:extLst>
              <a:ext uri="{FF2B5EF4-FFF2-40B4-BE49-F238E27FC236}">
                <a16:creationId xmlns:a16="http://schemas.microsoft.com/office/drawing/2014/main" id="{B873B85A-47F6-497D-97FA-9A4C1274A764}"/>
              </a:ext>
            </a:extLst>
          </p:cNvPr>
          <p:cNvSpPr/>
          <p:nvPr/>
        </p:nvSpPr>
        <p:spPr>
          <a:xfrm rot="16200000">
            <a:off x="7698726" y="4955280"/>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4" name="Rectangle 103">
            <a:extLst>
              <a:ext uri="{FF2B5EF4-FFF2-40B4-BE49-F238E27FC236}">
                <a16:creationId xmlns:a16="http://schemas.microsoft.com/office/drawing/2014/main" id="{C828A300-55B2-45C4-B9B5-F3221131ED26}"/>
              </a:ext>
            </a:extLst>
          </p:cNvPr>
          <p:cNvSpPr/>
          <p:nvPr/>
        </p:nvSpPr>
        <p:spPr>
          <a:xfrm rot="16200000">
            <a:off x="6936038" y="5285505"/>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6" name="Rectangle 105">
            <a:extLst>
              <a:ext uri="{FF2B5EF4-FFF2-40B4-BE49-F238E27FC236}">
                <a16:creationId xmlns:a16="http://schemas.microsoft.com/office/drawing/2014/main" id="{4FCF096C-0367-45B5-8E12-870CE24AC6EF}"/>
              </a:ext>
            </a:extLst>
          </p:cNvPr>
          <p:cNvSpPr/>
          <p:nvPr/>
        </p:nvSpPr>
        <p:spPr>
          <a:xfrm rot="16200000">
            <a:off x="7698727" y="5285505"/>
            <a:ext cx="38035"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09" name="Straight Arrow Connector 108">
            <a:extLst>
              <a:ext uri="{FF2B5EF4-FFF2-40B4-BE49-F238E27FC236}">
                <a16:creationId xmlns:a16="http://schemas.microsoft.com/office/drawing/2014/main" id="{C12A44E5-0CBC-431D-9723-E1E44816AE0E}"/>
              </a:ext>
            </a:extLst>
          </p:cNvPr>
          <p:cNvCxnSpPr>
            <a:cxnSpLocks/>
            <a:stCxn id="94" idx="3"/>
            <a:endCxn id="90" idx="1"/>
          </p:cNvCxnSpPr>
          <p:nvPr/>
        </p:nvCxnSpPr>
        <p:spPr>
          <a:xfrm flipV="1">
            <a:off x="7717744" y="4156476"/>
            <a:ext cx="0" cy="24678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DE0621B5-690E-4BF9-9F9E-461189651BD4}"/>
              </a:ext>
            </a:extLst>
          </p:cNvPr>
          <p:cNvCxnSpPr>
            <a:cxnSpLocks/>
            <a:stCxn id="106" idx="3"/>
            <a:endCxn id="98" idx="1"/>
          </p:cNvCxnSpPr>
          <p:nvPr/>
        </p:nvCxnSpPr>
        <p:spPr>
          <a:xfrm flipH="1" flipV="1">
            <a:off x="7717744" y="5079163"/>
            <a:ext cx="1" cy="29219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8FD8A8BD-3E62-4D31-8FDD-6E9C26E29AE5}"/>
              </a:ext>
            </a:extLst>
          </p:cNvPr>
          <p:cNvCxnSpPr>
            <a:cxnSpLocks/>
            <a:stCxn id="96" idx="1"/>
            <a:endCxn id="104" idx="3"/>
          </p:cNvCxnSpPr>
          <p:nvPr/>
        </p:nvCxnSpPr>
        <p:spPr>
          <a:xfrm>
            <a:off x="6955055" y="5098213"/>
            <a:ext cx="1" cy="27314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1" name="Connector: Elbow 130">
            <a:extLst>
              <a:ext uri="{FF2B5EF4-FFF2-40B4-BE49-F238E27FC236}">
                <a16:creationId xmlns:a16="http://schemas.microsoft.com/office/drawing/2014/main" id="{5CE29D05-6D88-47AF-BDCF-51BB4AD761A3}"/>
              </a:ext>
            </a:extLst>
          </p:cNvPr>
          <p:cNvCxnSpPr>
            <a:cxnSpLocks/>
            <a:stCxn id="188" idx="1"/>
            <a:endCxn id="197" idx="1"/>
          </p:cNvCxnSpPr>
          <p:nvPr/>
        </p:nvCxnSpPr>
        <p:spPr>
          <a:xfrm rot="10800000">
            <a:off x="4980251" y="3110992"/>
            <a:ext cx="1363398" cy="785737"/>
          </a:xfrm>
          <a:prstGeom prst="bentConnector2">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0" name="Rectangle 149">
            <a:extLst>
              <a:ext uri="{FF2B5EF4-FFF2-40B4-BE49-F238E27FC236}">
                <a16:creationId xmlns:a16="http://schemas.microsoft.com/office/drawing/2014/main" id="{DCF1ADDD-7E3F-4519-A717-C69129F2E168}"/>
              </a:ext>
            </a:extLst>
          </p:cNvPr>
          <p:cNvSpPr/>
          <p:nvPr/>
        </p:nvSpPr>
        <p:spPr>
          <a:xfrm>
            <a:off x="9398580" y="2256398"/>
            <a:ext cx="935605" cy="803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Voting</a:t>
            </a:r>
          </a:p>
        </p:txBody>
      </p:sp>
      <p:sp>
        <p:nvSpPr>
          <p:cNvPr id="151" name="Rectangle 150">
            <a:extLst>
              <a:ext uri="{FF2B5EF4-FFF2-40B4-BE49-F238E27FC236}">
                <a16:creationId xmlns:a16="http://schemas.microsoft.com/office/drawing/2014/main" id="{B039A424-652B-4EDC-BE5C-57E5E5E9DAEB}"/>
              </a:ext>
            </a:extLst>
          </p:cNvPr>
          <p:cNvSpPr/>
          <p:nvPr/>
        </p:nvSpPr>
        <p:spPr>
          <a:xfrm>
            <a:off x="9360050" y="2548543"/>
            <a:ext cx="3779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ectangle 147">
            <a:extLst>
              <a:ext uri="{FF2B5EF4-FFF2-40B4-BE49-F238E27FC236}">
                <a16:creationId xmlns:a16="http://schemas.microsoft.com/office/drawing/2014/main" id="{D6C09DA9-EF50-4682-9EB5-8A5382ED24F4}"/>
              </a:ext>
            </a:extLst>
          </p:cNvPr>
          <p:cNvSpPr/>
          <p:nvPr/>
        </p:nvSpPr>
        <p:spPr>
          <a:xfrm>
            <a:off x="10335529" y="2564003"/>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7" name="Rectangle 166">
            <a:extLst>
              <a:ext uri="{FF2B5EF4-FFF2-40B4-BE49-F238E27FC236}">
                <a16:creationId xmlns:a16="http://schemas.microsoft.com/office/drawing/2014/main" id="{BE134AA7-057C-40E1-B5A7-087CBE0DE0A1}"/>
              </a:ext>
            </a:extLst>
          </p:cNvPr>
          <p:cNvSpPr/>
          <p:nvPr/>
        </p:nvSpPr>
        <p:spPr>
          <a:xfrm>
            <a:off x="8239335" y="2561021"/>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9" name="Rectangle 168">
            <a:extLst>
              <a:ext uri="{FF2B5EF4-FFF2-40B4-BE49-F238E27FC236}">
                <a16:creationId xmlns:a16="http://schemas.microsoft.com/office/drawing/2014/main" id="{B69A1629-5D2B-474E-9861-5175EDC95F8D}"/>
              </a:ext>
            </a:extLst>
          </p:cNvPr>
          <p:cNvSpPr/>
          <p:nvPr/>
        </p:nvSpPr>
        <p:spPr>
          <a:xfrm>
            <a:off x="6502699" y="2561021"/>
            <a:ext cx="3779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3" name="Rectangle 172">
            <a:extLst>
              <a:ext uri="{FF2B5EF4-FFF2-40B4-BE49-F238E27FC236}">
                <a16:creationId xmlns:a16="http://schemas.microsoft.com/office/drawing/2014/main" id="{F0017D99-C060-471F-ADEA-6D2DDF0F1DB7}"/>
              </a:ext>
            </a:extLst>
          </p:cNvPr>
          <p:cNvSpPr/>
          <p:nvPr/>
        </p:nvSpPr>
        <p:spPr>
          <a:xfrm>
            <a:off x="8381379" y="3929222"/>
            <a:ext cx="3779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5" name="Rectangle 174">
            <a:extLst>
              <a:ext uri="{FF2B5EF4-FFF2-40B4-BE49-F238E27FC236}">
                <a16:creationId xmlns:a16="http://schemas.microsoft.com/office/drawing/2014/main" id="{D58E9A68-9A1E-4A50-9258-E2B111226F51}"/>
              </a:ext>
            </a:extLst>
          </p:cNvPr>
          <p:cNvSpPr/>
          <p:nvPr/>
        </p:nvSpPr>
        <p:spPr>
          <a:xfrm>
            <a:off x="8379193" y="4600131"/>
            <a:ext cx="3779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9" name="Rectangle 178">
            <a:extLst>
              <a:ext uri="{FF2B5EF4-FFF2-40B4-BE49-F238E27FC236}">
                <a16:creationId xmlns:a16="http://schemas.microsoft.com/office/drawing/2014/main" id="{C3E2908C-7373-4CEB-9833-BA20AE2D36EF}"/>
              </a:ext>
            </a:extLst>
          </p:cNvPr>
          <p:cNvSpPr/>
          <p:nvPr/>
        </p:nvSpPr>
        <p:spPr>
          <a:xfrm>
            <a:off x="2321490" y="1796180"/>
            <a:ext cx="1444952" cy="8035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Recruitment</a:t>
            </a:r>
          </a:p>
        </p:txBody>
      </p:sp>
      <p:sp>
        <p:nvSpPr>
          <p:cNvPr id="181" name="Rectangle 180">
            <a:extLst>
              <a:ext uri="{FF2B5EF4-FFF2-40B4-BE49-F238E27FC236}">
                <a16:creationId xmlns:a16="http://schemas.microsoft.com/office/drawing/2014/main" id="{6AB437D6-7F42-4120-8AB3-A9C5124DAA06}"/>
              </a:ext>
            </a:extLst>
          </p:cNvPr>
          <p:cNvSpPr/>
          <p:nvPr/>
        </p:nvSpPr>
        <p:spPr>
          <a:xfrm>
            <a:off x="3767608" y="2102622"/>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82" name="Connector: Elbow 181">
            <a:extLst>
              <a:ext uri="{FF2B5EF4-FFF2-40B4-BE49-F238E27FC236}">
                <a16:creationId xmlns:a16="http://schemas.microsoft.com/office/drawing/2014/main" id="{71A3F8B4-01E8-4E50-A3A9-58BB32BB28CA}"/>
              </a:ext>
            </a:extLst>
          </p:cNvPr>
          <p:cNvCxnSpPr>
            <a:cxnSpLocks/>
            <a:stCxn id="181" idx="3"/>
            <a:endCxn id="52" idx="1"/>
          </p:cNvCxnSpPr>
          <p:nvPr/>
        </p:nvCxnSpPr>
        <p:spPr>
          <a:xfrm>
            <a:off x="3805400" y="2207487"/>
            <a:ext cx="560258" cy="267720"/>
          </a:xfrm>
          <a:prstGeom prst="bentConnector3">
            <a:avLst>
              <a:gd name="adj1" fmla="val 49150"/>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8" name="Rectangle 187">
            <a:extLst>
              <a:ext uri="{FF2B5EF4-FFF2-40B4-BE49-F238E27FC236}">
                <a16:creationId xmlns:a16="http://schemas.microsoft.com/office/drawing/2014/main" id="{FA5AA1B3-E0D2-457A-BC98-A421CDB8632A}"/>
              </a:ext>
            </a:extLst>
          </p:cNvPr>
          <p:cNvSpPr/>
          <p:nvPr/>
        </p:nvSpPr>
        <p:spPr>
          <a:xfrm>
            <a:off x="6343649" y="3791863"/>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0" name="Rectangle 189">
            <a:extLst>
              <a:ext uri="{FF2B5EF4-FFF2-40B4-BE49-F238E27FC236}">
                <a16:creationId xmlns:a16="http://schemas.microsoft.com/office/drawing/2014/main" id="{F12A7677-ACD5-42D2-9774-FC3248C40E36}"/>
              </a:ext>
            </a:extLst>
          </p:cNvPr>
          <p:cNvSpPr/>
          <p:nvPr/>
        </p:nvSpPr>
        <p:spPr>
          <a:xfrm>
            <a:off x="6343649" y="4600131"/>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2" name="Connector: Elbow 191">
            <a:extLst>
              <a:ext uri="{FF2B5EF4-FFF2-40B4-BE49-F238E27FC236}">
                <a16:creationId xmlns:a16="http://schemas.microsoft.com/office/drawing/2014/main" id="{DC7BAE15-1A3B-43AA-AB1C-FB468145EB71}"/>
              </a:ext>
            </a:extLst>
          </p:cNvPr>
          <p:cNvCxnSpPr>
            <a:cxnSpLocks/>
            <a:stCxn id="190" idx="1"/>
            <a:endCxn id="262" idx="1"/>
          </p:cNvCxnSpPr>
          <p:nvPr/>
        </p:nvCxnSpPr>
        <p:spPr>
          <a:xfrm rot="10800000">
            <a:off x="3134141" y="3697520"/>
            <a:ext cx="3209509" cy="1007477"/>
          </a:xfrm>
          <a:prstGeom prst="bentConnector2">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BF9C822A-BA86-4519-AAEC-F3D894CE6150}"/>
              </a:ext>
            </a:extLst>
          </p:cNvPr>
          <p:cNvSpPr/>
          <p:nvPr/>
        </p:nvSpPr>
        <p:spPr>
          <a:xfrm rot="16200000">
            <a:off x="4961233" y="2987108"/>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2" name="Rectangle 201">
            <a:extLst>
              <a:ext uri="{FF2B5EF4-FFF2-40B4-BE49-F238E27FC236}">
                <a16:creationId xmlns:a16="http://schemas.microsoft.com/office/drawing/2014/main" id="{FF4D085F-2D39-4D21-A576-E39BC80AD139}"/>
              </a:ext>
            </a:extLst>
          </p:cNvPr>
          <p:cNvSpPr/>
          <p:nvPr/>
        </p:nvSpPr>
        <p:spPr>
          <a:xfrm>
            <a:off x="3758082" y="3202649"/>
            <a:ext cx="37792"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6" name="Rectangle 215">
            <a:extLst>
              <a:ext uri="{FF2B5EF4-FFF2-40B4-BE49-F238E27FC236}">
                <a16:creationId xmlns:a16="http://schemas.microsoft.com/office/drawing/2014/main" id="{58664A31-3818-4C25-A2E3-19CDEF2D5F91}"/>
              </a:ext>
            </a:extLst>
          </p:cNvPr>
          <p:cNvSpPr/>
          <p:nvPr/>
        </p:nvSpPr>
        <p:spPr>
          <a:xfrm>
            <a:off x="2427625" y="2906186"/>
            <a:ext cx="1329323" cy="756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Task generation</a:t>
            </a:r>
          </a:p>
        </p:txBody>
      </p:sp>
      <p:sp>
        <p:nvSpPr>
          <p:cNvPr id="217" name="Rectangle 216">
            <a:extLst>
              <a:ext uri="{FF2B5EF4-FFF2-40B4-BE49-F238E27FC236}">
                <a16:creationId xmlns:a16="http://schemas.microsoft.com/office/drawing/2014/main" id="{118FD592-FE79-4BD3-9BFD-2B4AB31074B5}"/>
              </a:ext>
            </a:extLst>
          </p:cNvPr>
          <p:cNvSpPr/>
          <p:nvPr/>
        </p:nvSpPr>
        <p:spPr>
          <a:xfrm>
            <a:off x="2404694" y="3202649"/>
            <a:ext cx="3454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19" name="Connector: Elbow 218">
            <a:extLst>
              <a:ext uri="{FF2B5EF4-FFF2-40B4-BE49-F238E27FC236}">
                <a16:creationId xmlns:a16="http://schemas.microsoft.com/office/drawing/2014/main" id="{D463986E-25EE-4B7D-BA3A-9B585F1378D1}"/>
              </a:ext>
            </a:extLst>
          </p:cNvPr>
          <p:cNvCxnSpPr>
            <a:cxnSpLocks/>
            <a:stCxn id="202" idx="3"/>
            <a:endCxn id="54" idx="1"/>
          </p:cNvCxnSpPr>
          <p:nvPr/>
        </p:nvCxnSpPr>
        <p:spPr>
          <a:xfrm flipV="1">
            <a:off x="3795874" y="2852963"/>
            <a:ext cx="565229" cy="454551"/>
          </a:xfrm>
          <a:prstGeom prst="bentConnector3">
            <a:avLst>
              <a:gd name="adj1" fmla="val 50000"/>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6" name="Rectangle 235">
            <a:extLst>
              <a:ext uri="{FF2B5EF4-FFF2-40B4-BE49-F238E27FC236}">
                <a16:creationId xmlns:a16="http://schemas.microsoft.com/office/drawing/2014/main" id="{F2D85213-C86B-422F-818A-7ACD4D1AAB2F}"/>
              </a:ext>
            </a:extLst>
          </p:cNvPr>
          <p:cNvSpPr/>
          <p:nvPr/>
        </p:nvSpPr>
        <p:spPr>
          <a:xfrm>
            <a:off x="2269904" y="2102622"/>
            <a:ext cx="37792"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9" name="TextBox 248">
            <a:extLst>
              <a:ext uri="{FF2B5EF4-FFF2-40B4-BE49-F238E27FC236}">
                <a16:creationId xmlns:a16="http://schemas.microsoft.com/office/drawing/2014/main" id="{BB3EFAF1-9150-430B-A998-4C9EC8D39F93}"/>
              </a:ext>
            </a:extLst>
          </p:cNvPr>
          <p:cNvSpPr txBox="1"/>
          <p:nvPr/>
        </p:nvSpPr>
        <p:spPr>
          <a:xfrm>
            <a:off x="959806" y="2068987"/>
            <a:ext cx="1017505" cy="276999"/>
          </a:xfrm>
          <a:prstGeom prst="rect">
            <a:avLst/>
          </a:prstGeom>
          <a:noFill/>
        </p:spPr>
        <p:txBody>
          <a:bodyPr wrap="square" lIns="0" rIns="0" rtlCol="0" anchor="ctr" anchorCtr="0">
            <a:spAutoFit/>
          </a:bodyPr>
          <a:lstStyle/>
          <a:p>
            <a:pPr algn="ctr"/>
            <a:r>
              <a:rPr lang="en-US" sz="1200" dirty="0"/>
              <a:t>Programmer</a:t>
            </a:r>
            <a:endParaRPr lang="en-US" sz="1400" dirty="0"/>
          </a:p>
        </p:txBody>
      </p:sp>
      <p:cxnSp>
        <p:nvCxnSpPr>
          <p:cNvPr id="251" name="Straight Arrow Connector 250">
            <a:extLst>
              <a:ext uri="{FF2B5EF4-FFF2-40B4-BE49-F238E27FC236}">
                <a16:creationId xmlns:a16="http://schemas.microsoft.com/office/drawing/2014/main" id="{34B00024-6BDC-4BAC-B16A-500A8069F5BA}"/>
              </a:ext>
            </a:extLst>
          </p:cNvPr>
          <p:cNvCxnSpPr>
            <a:cxnSpLocks/>
            <a:stCxn id="249" idx="3"/>
            <a:endCxn id="236" idx="1"/>
          </p:cNvCxnSpPr>
          <p:nvPr/>
        </p:nvCxnSpPr>
        <p:spPr>
          <a:xfrm>
            <a:off x="1977311" y="2207487"/>
            <a:ext cx="292593"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04953417-66B3-4044-BDC2-B34D8E470537}"/>
              </a:ext>
            </a:extLst>
          </p:cNvPr>
          <p:cNvCxnSpPr>
            <a:cxnSpLocks/>
            <a:stCxn id="13" idx="3"/>
            <a:endCxn id="217" idx="1"/>
          </p:cNvCxnSpPr>
          <p:nvPr/>
        </p:nvCxnSpPr>
        <p:spPr>
          <a:xfrm flipV="1">
            <a:off x="2014123" y="3307514"/>
            <a:ext cx="390571" cy="366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62" name="Rectangle 261">
            <a:extLst>
              <a:ext uri="{FF2B5EF4-FFF2-40B4-BE49-F238E27FC236}">
                <a16:creationId xmlns:a16="http://schemas.microsoft.com/office/drawing/2014/main" id="{9966BA1D-BCAB-4CE4-92CB-DAF56B23274E}"/>
              </a:ext>
            </a:extLst>
          </p:cNvPr>
          <p:cNvSpPr/>
          <p:nvPr/>
        </p:nvSpPr>
        <p:spPr>
          <a:xfrm rot="16200000">
            <a:off x="3115122" y="3573636"/>
            <a:ext cx="38035" cy="209730"/>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70" name="Connector: Elbow 269">
            <a:extLst>
              <a:ext uri="{FF2B5EF4-FFF2-40B4-BE49-F238E27FC236}">
                <a16:creationId xmlns:a16="http://schemas.microsoft.com/office/drawing/2014/main" id="{CB63125B-1AFB-47D6-BABB-50CA7CB9DA7A}"/>
              </a:ext>
            </a:extLst>
          </p:cNvPr>
          <p:cNvCxnSpPr>
            <a:cxnSpLocks/>
            <a:stCxn id="167" idx="3"/>
            <a:endCxn id="173" idx="3"/>
          </p:cNvCxnSpPr>
          <p:nvPr/>
        </p:nvCxnSpPr>
        <p:spPr>
          <a:xfrm>
            <a:off x="8277127" y="2665886"/>
            <a:ext cx="142044" cy="1368201"/>
          </a:xfrm>
          <a:prstGeom prst="bentConnector3">
            <a:avLst>
              <a:gd name="adj1" fmla="val 381638"/>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3" name="Connector: Elbow 272">
            <a:extLst>
              <a:ext uri="{FF2B5EF4-FFF2-40B4-BE49-F238E27FC236}">
                <a16:creationId xmlns:a16="http://schemas.microsoft.com/office/drawing/2014/main" id="{797EA34D-9EFA-4871-B6B3-A65D87211E88}"/>
              </a:ext>
            </a:extLst>
          </p:cNvPr>
          <p:cNvCxnSpPr>
            <a:cxnSpLocks/>
            <a:stCxn id="148" idx="3"/>
            <a:endCxn id="175" idx="3"/>
          </p:cNvCxnSpPr>
          <p:nvPr/>
        </p:nvCxnSpPr>
        <p:spPr>
          <a:xfrm flipH="1">
            <a:off x="8416985" y="2668868"/>
            <a:ext cx="1956336" cy="2036128"/>
          </a:xfrm>
          <a:prstGeom prst="bentConnector3">
            <a:avLst>
              <a:gd name="adj1" fmla="val -11685"/>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6" name="Straight Arrow Connector 275">
            <a:extLst>
              <a:ext uri="{FF2B5EF4-FFF2-40B4-BE49-F238E27FC236}">
                <a16:creationId xmlns:a16="http://schemas.microsoft.com/office/drawing/2014/main" id="{3A33A143-1BED-45A5-A72A-949F740A2DAF}"/>
              </a:ext>
            </a:extLst>
          </p:cNvPr>
          <p:cNvCxnSpPr>
            <a:cxnSpLocks/>
            <a:stCxn id="148" idx="3"/>
            <a:endCxn id="4" idx="1"/>
          </p:cNvCxnSpPr>
          <p:nvPr/>
        </p:nvCxnSpPr>
        <p:spPr>
          <a:xfrm flipV="1">
            <a:off x="10373321" y="2666615"/>
            <a:ext cx="550073" cy="2253"/>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8" name="TextBox 287">
            <a:extLst>
              <a:ext uri="{FF2B5EF4-FFF2-40B4-BE49-F238E27FC236}">
                <a16:creationId xmlns:a16="http://schemas.microsoft.com/office/drawing/2014/main" id="{5AC85818-C711-4316-8C47-BC8DD39E2BA6}"/>
              </a:ext>
            </a:extLst>
          </p:cNvPr>
          <p:cNvSpPr txBox="1"/>
          <p:nvPr/>
        </p:nvSpPr>
        <p:spPr>
          <a:xfrm>
            <a:off x="5864216" y="2439434"/>
            <a:ext cx="551223" cy="276999"/>
          </a:xfrm>
          <a:prstGeom prst="rect">
            <a:avLst/>
          </a:prstGeom>
          <a:noFill/>
        </p:spPr>
        <p:txBody>
          <a:bodyPr wrap="square" rtlCol="0">
            <a:spAutoFit/>
          </a:bodyPr>
          <a:lstStyle/>
          <a:p>
            <a:pPr algn="ctr"/>
            <a:r>
              <a:rPr lang="en-US" sz="1200" dirty="0"/>
              <a:t>Task</a:t>
            </a:r>
          </a:p>
        </p:txBody>
      </p:sp>
      <p:sp>
        <p:nvSpPr>
          <p:cNvPr id="291" name="TextBox 290">
            <a:extLst>
              <a:ext uri="{FF2B5EF4-FFF2-40B4-BE49-F238E27FC236}">
                <a16:creationId xmlns:a16="http://schemas.microsoft.com/office/drawing/2014/main" id="{05FF8768-9476-4063-96B3-D5B7F3F81428}"/>
              </a:ext>
            </a:extLst>
          </p:cNvPr>
          <p:cNvSpPr txBox="1"/>
          <p:nvPr/>
        </p:nvSpPr>
        <p:spPr>
          <a:xfrm>
            <a:off x="3799131" y="1773606"/>
            <a:ext cx="1395895" cy="461665"/>
          </a:xfrm>
          <a:prstGeom prst="rect">
            <a:avLst/>
          </a:prstGeom>
          <a:noFill/>
        </p:spPr>
        <p:txBody>
          <a:bodyPr wrap="square" rtlCol="0">
            <a:spAutoFit/>
          </a:bodyPr>
          <a:lstStyle/>
          <a:p>
            <a:pPr algn="ctr"/>
            <a:r>
              <a:rPr lang="en-US" sz="1200" dirty="0"/>
              <a:t>Qualified programmer</a:t>
            </a:r>
          </a:p>
        </p:txBody>
      </p:sp>
      <p:sp>
        <p:nvSpPr>
          <p:cNvPr id="294" name="TextBox 293">
            <a:extLst>
              <a:ext uri="{FF2B5EF4-FFF2-40B4-BE49-F238E27FC236}">
                <a16:creationId xmlns:a16="http://schemas.microsoft.com/office/drawing/2014/main" id="{5AB21E96-9C02-4A44-A35D-E69011A34F74}"/>
              </a:ext>
            </a:extLst>
          </p:cNvPr>
          <p:cNvSpPr txBox="1"/>
          <p:nvPr/>
        </p:nvSpPr>
        <p:spPr>
          <a:xfrm>
            <a:off x="3768268" y="3276174"/>
            <a:ext cx="721016" cy="276999"/>
          </a:xfrm>
          <a:prstGeom prst="rect">
            <a:avLst/>
          </a:prstGeom>
          <a:noFill/>
        </p:spPr>
        <p:txBody>
          <a:bodyPr wrap="square" rtlCol="0">
            <a:spAutoFit/>
          </a:bodyPr>
          <a:lstStyle/>
          <a:p>
            <a:pPr algn="ctr"/>
            <a:r>
              <a:rPr lang="pt-BR" sz="1200" dirty="0"/>
              <a:t>T</a:t>
            </a:r>
            <a:r>
              <a:rPr lang="en-US" sz="1200" dirty="0"/>
              <a:t>ask list</a:t>
            </a:r>
          </a:p>
        </p:txBody>
      </p:sp>
      <p:sp>
        <p:nvSpPr>
          <p:cNvPr id="297" name="Rectangle 296">
            <a:extLst>
              <a:ext uri="{FF2B5EF4-FFF2-40B4-BE49-F238E27FC236}">
                <a16:creationId xmlns:a16="http://schemas.microsoft.com/office/drawing/2014/main" id="{0CA5394D-6F0E-479E-895D-2CCE716293AE}"/>
              </a:ext>
            </a:extLst>
          </p:cNvPr>
          <p:cNvSpPr/>
          <p:nvPr/>
        </p:nvSpPr>
        <p:spPr>
          <a:xfrm rot="16200000">
            <a:off x="7698728" y="4322175"/>
            <a:ext cx="38035" cy="209730"/>
          </a:xfrm>
          <a:prstGeom prst="rect">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TextBox 60">
            <a:extLst>
              <a:ext uri="{FF2B5EF4-FFF2-40B4-BE49-F238E27FC236}">
                <a16:creationId xmlns:a16="http://schemas.microsoft.com/office/drawing/2014/main" id="{282FDB6F-BA9C-45D1-AF66-FF3F04F2A653}"/>
              </a:ext>
            </a:extLst>
          </p:cNvPr>
          <p:cNvSpPr txBox="1"/>
          <p:nvPr/>
        </p:nvSpPr>
        <p:spPr bwMode="gray">
          <a:xfrm>
            <a:off x="180329" y="1062497"/>
            <a:ext cx="10959448" cy="369332"/>
          </a:xfrm>
          <a:prstGeom prst="rect">
            <a:avLst/>
          </a:prstGeom>
          <a:noFill/>
        </p:spPr>
        <p:txBody>
          <a:bodyPr wrap="square">
            <a:spAutoFit/>
          </a:bodyPr>
          <a:lstStyle/>
          <a:p>
            <a:r>
              <a:rPr lang="en-US" sz="1800" u="sng" dirty="0"/>
              <a:t>Approach</a:t>
            </a:r>
            <a:r>
              <a:rPr lang="en-US" sz="1800" dirty="0"/>
              <a:t>: a sequential </a:t>
            </a:r>
            <a:r>
              <a:rPr lang="en-US" dirty="0"/>
              <a:t>d</a:t>
            </a:r>
            <a:r>
              <a:rPr lang="en-US" sz="1800" dirty="0"/>
              <a:t>ecision </a:t>
            </a:r>
            <a:r>
              <a:rPr lang="en-US" dirty="0"/>
              <a:t>m</a:t>
            </a:r>
            <a:r>
              <a:rPr lang="en-US" sz="1800" dirty="0"/>
              <a:t>odel that utilizes the </a:t>
            </a:r>
            <a:r>
              <a:rPr lang="en-US" dirty="0"/>
              <a:t>dis</a:t>
            </a:r>
            <a:r>
              <a:rPr lang="en-US" sz="1800" dirty="0"/>
              <a:t>covered causal mechanisms</a:t>
            </a:r>
            <a:endParaRPr lang="en-US" dirty="0"/>
          </a:p>
        </p:txBody>
      </p:sp>
      <p:pic>
        <p:nvPicPr>
          <p:cNvPr id="3" name="Picture 2">
            <a:extLst>
              <a:ext uri="{FF2B5EF4-FFF2-40B4-BE49-F238E27FC236}">
                <a16:creationId xmlns:a16="http://schemas.microsoft.com/office/drawing/2014/main" id="{C2E47DB7-4993-4480-981D-13492465BCBC}"/>
              </a:ext>
            </a:extLst>
          </p:cNvPr>
          <p:cNvPicPr>
            <a:picLocks noChangeAspect="1"/>
          </p:cNvPicPr>
          <p:nvPr/>
        </p:nvPicPr>
        <p:blipFill>
          <a:blip r:embed="rId3"/>
          <a:stretch>
            <a:fillRect/>
          </a:stretch>
        </p:blipFill>
        <p:spPr>
          <a:xfrm>
            <a:off x="227093" y="4995747"/>
            <a:ext cx="3793027" cy="1614054"/>
          </a:xfrm>
          <a:prstGeom prst="rect">
            <a:avLst/>
          </a:prstGeom>
        </p:spPr>
      </p:pic>
      <p:pic>
        <p:nvPicPr>
          <p:cNvPr id="107" name="Picture 106">
            <a:extLst>
              <a:ext uri="{FF2B5EF4-FFF2-40B4-BE49-F238E27FC236}">
                <a16:creationId xmlns:a16="http://schemas.microsoft.com/office/drawing/2014/main" id="{115163A5-4983-4C0A-BCAD-E613708C9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910" y="4849345"/>
            <a:ext cx="1726306" cy="1968444"/>
          </a:xfrm>
          <a:prstGeom prst="rect">
            <a:avLst/>
          </a:prstGeom>
        </p:spPr>
      </p:pic>
      <p:sp>
        <p:nvSpPr>
          <p:cNvPr id="8" name="TextBox 7">
            <a:extLst>
              <a:ext uri="{FF2B5EF4-FFF2-40B4-BE49-F238E27FC236}">
                <a16:creationId xmlns:a16="http://schemas.microsoft.com/office/drawing/2014/main" id="{32227276-EBD8-4E82-93C4-CD8383201B69}"/>
              </a:ext>
            </a:extLst>
          </p:cNvPr>
          <p:cNvSpPr txBox="1"/>
          <p:nvPr/>
        </p:nvSpPr>
        <p:spPr bwMode="gray">
          <a:xfrm>
            <a:off x="8825700" y="4734137"/>
            <a:ext cx="2170706" cy="52322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dirty="0"/>
              <a:t>What to inspect next?</a:t>
            </a:r>
          </a:p>
          <a:p>
            <a:pPr>
              <a:spcBef>
                <a:spcPts val="300"/>
              </a:spcBef>
              <a:spcAft>
                <a:spcPts val="300"/>
              </a:spcAft>
              <a:buClr>
                <a:schemeClr val="accent1"/>
              </a:buClr>
              <a:buSzPct val="90000"/>
            </a:pPr>
            <a:r>
              <a:rPr lang="en-US" sz="1400" dirty="0"/>
              <a:t>Explore or Exploit?</a:t>
            </a:r>
          </a:p>
        </p:txBody>
      </p:sp>
      <p:sp>
        <p:nvSpPr>
          <p:cNvPr id="108" name="TextBox 107">
            <a:extLst>
              <a:ext uri="{FF2B5EF4-FFF2-40B4-BE49-F238E27FC236}">
                <a16:creationId xmlns:a16="http://schemas.microsoft.com/office/drawing/2014/main" id="{8FDE643F-794B-4C32-B82C-D31A4575DD75}"/>
              </a:ext>
            </a:extLst>
          </p:cNvPr>
          <p:cNvSpPr txBox="1"/>
          <p:nvPr/>
        </p:nvSpPr>
        <p:spPr bwMode="gray">
          <a:xfrm>
            <a:off x="8872727" y="3482298"/>
            <a:ext cx="1646528"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When to stop inspection?</a:t>
            </a:r>
          </a:p>
        </p:txBody>
      </p:sp>
      <p:pic>
        <p:nvPicPr>
          <p:cNvPr id="5" name="Picture 4">
            <a:extLst>
              <a:ext uri="{FF2B5EF4-FFF2-40B4-BE49-F238E27FC236}">
                <a16:creationId xmlns:a16="http://schemas.microsoft.com/office/drawing/2014/main" id="{4C4B1D39-89F0-F2A6-D00A-DDE9FE62E003}"/>
              </a:ext>
            </a:extLst>
          </p:cNvPr>
          <p:cNvPicPr>
            <a:picLocks noChangeAspect="1"/>
          </p:cNvPicPr>
          <p:nvPr/>
        </p:nvPicPr>
        <p:blipFill>
          <a:blip r:embed="rId5"/>
          <a:stretch>
            <a:fillRect/>
          </a:stretch>
        </p:blipFill>
        <p:spPr>
          <a:xfrm>
            <a:off x="8948148" y="5609260"/>
            <a:ext cx="1572322" cy="1229541"/>
          </a:xfrm>
          <a:prstGeom prst="rect">
            <a:avLst/>
          </a:prstGeom>
        </p:spPr>
      </p:pic>
      <p:sp>
        <p:nvSpPr>
          <p:cNvPr id="10" name="TextBox 9">
            <a:extLst>
              <a:ext uri="{FF2B5EF4-FFF2-40B4-BE49-F238E27FC236}">
                <a16:creationId xmlns:a16="http://schemas.microsoft.com/office/drawing/2014/main" id="{85062A7C-072E-1CD4-2C91-EC8B14F68696}"/>
              </a:ext>
            </a:extLst>
          </p:cNvPr>
          <p:cNvSpPr txBox="1"/>
          <p:nvPr/>
        </p:nvSpPr>
        <p:spPr bwMode="gray">
          <a:xfrm>
            <a:off x="8761863" y="5371352"/>
            <a:ext cx="1740582" cy="20560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b="1" dirty="0"/>
              <a:t>Multi-Armed Bandit</a:t>
            </a:r>
          </a:p>
        </p:txBody>
      </p:sp>
      <p:sp>
        <p:nvSpPr>
          <p:cNvPr id="12" name="TextBox 11">
            <a:extLst>
              <a:ext uri="{FF2B5EF4-FFF2-40B4-BE49-F238E27FC236}">
                <a16:creationId xmlns:a16="http://schemas.microsoft.com/office/drawing/2014/main" id="{0534579F-6935-FDA4-1BEA-403BBEBA898E}"/>
              </a:ext>
            </a:extLst>
          </p:cNvPr>
          <p:cNvSpPr txBox="1"/>
          <p:nvPr/>
        </p:nvSpPr>
        <p:spPr bwMode="gray">
          <a:xfrm>
            <a:off x="6509032" y="6116762"/>
            <a:ext cx="1824193" cy="575369"/>
          </a:xfrm>
          <a:prstGeom prst="rect">
            <a:avLst/>
          </a:prstGeom>
          <a:noFill/>
        </p:spPr>
        <p:txBody>
          <a:bodyPr wrap="none" lIns="0" tIns="0" rIns="0" bIns="0" rtlCol="0">
            <a:noAutofit/>
          </a:bodyPr>
          <a:lstStyle/>
          <a:p>
            <a:pPr algn="ctr">
              <a:spcBef>
                <a:spcPts val="300"/>
              </a:spcBef>
              <a:spcAft>
                <a:spcPts val="300"/>
              </a:spcAft>
              <a:buClr>
                <a:schemeClr val="accent1"/>
              </a:buClr>
              <a:buSzPct val="90000"/>
            </a:pPr>
            <a:r>
              <a:rPr lang="en-US" sz="1200" dirty="0"/>
              <a:t>AI/Machine Learning </a:t>
            </a:r>
          </a:p>
          <a:p>
            <a:pPr algn="ctr">
              <a:spcBef>
                <a:spcPts val="300"/>
              </a:spcBef>
              <a:spcAft>
                <a:spcPts val="300"/>
              </a:spcAft>
              <a:buClr>
                <a:schemeClr val="accent1"/>
              </a:buClr>
              <a:buSzPct val="90000"/>
            </a:pPr>
            <a:r>
              <a:rPr lang="en-US" sz="1200" dirty="0"/>
              <a:t>Components</a:t>
            </a:r>
          </a:p>
        </p:txBody>
      </p:sp>
    </p:spTree>
    <p:extLst>
      <p:ext uri="{BB962C8B-B14F-4D97-AF65-F5344CB8AC3E}">
        <p14:creationId xmlns:p14="http://schemas.microsoft.com/office/powerpoint/2010/main" val="180818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6F0DC6-6D96-4522-8F92-3F01234AC1DC}"/>
              </a:ext>
            </a:extLst>
          </p:cNvPr>
          <p:cNvSpPr>
            <a:spLocks noGrp="1"/>
          </p:cNvSpPr>
          <p:nvPr>
            <p:ph type="title"/>
          </p:nvPr>
        </p:nvSpPr>
        <p:spPr/>
        <p:txBody>
          <a:bodyPr/>
          <a:lstStyle/>
          <a:p>
            <a:r>
              <a:rPr lang="en-US" dirty="0"/>
              <a:t>Sequential Decision-Making Algorithm</a:t>
            </a:r>
          </a:p>
        </p:txBody>
      </p:sp>
      <p:pic>
        <p:nvPicPr>
          <p:cNvPr id="7" name="Picture 6">
            <a:extLst>
              <a:ext uri="{FF2B5EF4-FFF2-40B4-BE49-F238E27FC236}">
                <a16:creationId xmlns:a16="http://schemas.microsoft.com/office/drawing/2014/main" id="{0883DCCD-F6B8-4DA8-97D9-96665B39F9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69" y="3044909"/>
            <a:ext cx="6073506" cy="3698568"/>
          </a:xfrm>
          <a:prstGeom prst="rect">
            <a:avLst/>
          </a:prstGeom>
        </p:spPr>
      </p:pic>
      <p:pic>
        <p:nvPicPr>
          <p:cNvPr id="9" name="U1A1R1--PrecisionU_line">
            <a:hlinkClick r:id="" action="ppaction://media"/>
            <a:extLst>
              <a:ext uri="{FF2B5EF4-FFF2-40B4-BE49-F238E27FC236}">
                <a16:creationId xmlns:a16="http://schemas.microsoft.com/office/drawing/2014/main" id="{7B504724-5026-46BE-9A14-0DA31589D60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553788" y="4314243"/>
            <a:ext cx="3405150" cy="2457403"/>
          </a:xfrm>
          <a:prstGeom prst="rect">
            <a:avLst/>
          </a:prstGeom>
          <a:ln>
            <a:solidFill>
              <a:schemeClr val="tx2">
                <a:lumMod val="20000"/>
                <a:lumOff val="80000"/>
              </a:schemeClr>
            </a:solidFill>
          </a:ln>
        </p:spPr>
      </p:pic>
      <p:grpSp>
        <p:nvGrpSpPr>
          <p:cNvPr id="6" name="Group 5">
            <a:extLst>
              <a:ext uri="{FF2B5EF4-FFF2-40B4-BE49-F238E27FC236}">
                <a16:creationId xmlns:a16="http://schemas.microsoft.com/office/drawing/2014/main" id="{08990BCB-00A0-48B6-BC7A-D1A2D00B96F5}"/>
              </a:ext>
            </a:extLst>
          </p:cNvPr>
          <p:cNvGrpSpPr/>
          <p:nvPr/>
        </p:nvGrpSpPr>
        <p:grpSpPr>
          <a:xfrm>
            <a:off x="7553788" y="1032321"/>
            <a:ext cx="3251340" cy="3118288"/>
            <a:chOff x="4985517" y="2491563"/>
            <a:chExt cx="3251340" cy="3118288"/>
          </a:xfrm>
        </p:grpSpPr>
        <p:pic>
          <p:nvPicPr>
            <p:cNvPr id="8" name="output_bzq0Rb">
              <a:hlinkClick r:id="" action="ppaction://media"/>
              <a:extLst>
                <a:ext uri="{FF2B5EF4-FFF2-40B4-BE49-F238E27FC236}">
                  <a16:creationId xmlns:a16="http://schemas.microsoft.com/office/drawing/2014/main" id="{0016C4AE-2AF2-4085-A8BA-E25EDB6F15A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985517" y="2491563"/>
              <a:ext cx="3251340" cy="2661085"/>
            </a:xfrm>
            <a:prstGeom prst="rect">
              <a:avLst/>
            </a:prstGeom>
            <a:ln>
              <a:solidFill>
                <a:schemeClr val="tx2">
                  <a:lumMod val="20000"/>
                  <a:lumOff val="80000"/>
                </a:schemeClr>
              </a:solidFill>
            </a:ln>
          </p:spPr>
        </p:pic>
        <p:sp>
          <p:nvSpPr>
            <p:cNvPr id="10" name="Rectangle 9">
              <a:extLst>
                <a:ext uri="{FF2B5EF4-FFF2-40B4-BE49-F238E27FC236}">
                  <a16:creationId xmlns:a16="http://schemas.microsoft.com/office/drawing/2014/main" id="{4467E21F-FED3-4EFC-B51F-DA87ADD198CA}"/>
                </a:ext>
              </a:extLst>
            </p:cNvPr>
            <p:cNvSpPr/>
            <p:nvPr/>
          </p:nvSpPr>
          <p:spPr>
            <a:xfrm>
              <a:off x="6096000" y="5240519"/>
              <a:ext cx="1651414" cy="369332"/>
            </a:xfrm>
            <a:prstGeom prst="rect">
              <a:avLst/>
            </a:prstGeom>
          </p:spPr>
          <p:txBody>
            <a:bodyPr wrap="none">
              <a:spAutoFit/>
            </a:bodyPr>
            <a:lstStyle/>
            <a:p>
              <a:r>
                <a:rPr lang="en-US" dirty="0"/>
                <a:t>(U1, A1, R1)</a:t>
              </a:r>
            </a:p>
          </p:txBody>
        </p:sp>
      </p:grpSp>
      <p:sp>
        <p:nvSpPr>
          <p:cNvPr id="13" name="TextBox 12">
            <a:extLst>
              <a:ext uri="{FF2B5EF4-FFF2-40B4-BE49-F238E27FC236}">
                <a16:creationId xmlns:a16="http://schemas.microsoft.com/office/drawing/2014/main" id="{A7109EC3-7F7D-439B-BFDD-0CE4D0EE54F4}"/>
              </a:ext>
            </a:extLst>
          </p:cNvPr>
          <p:cNvSpPr txBox="1"/>
          <p:nvPr/>
        </p:nvSpPr>
        <p:spPr bwMode="gray">
          <a:xfrm>
            <a:off x="79514" y="1015038"/>
            <a:ext cx="5231958" cy="2308324"/>
          </a:xfrm>
          <a:prstGeom prst="rect">
            <a:avLst/>
          </a:prstGeom>
          <a:noFill/>
        </p:spPr>
        <p:txBody>
          <a:bodyPr wrap="square">
            <a:spAutoFit/>
          </a:bodyPr>
          <a:lstStyle/>
          <a:p>
            <a:pPr marL="285750" indent="-285750">
              <a:buFont typeface="Arial" panose="020B0604020202020204" pitchFamily="34" charset="0"/>
              <a:buChar char="•"/>
            </a:pPr>
            <a:r>
              <a:rPr lang="en-US" sz="1800" dirty="0"/>
              <a:t>Multi-Armed Bandit selects </a:t>
            </a:r>
            <a:r>
              <a:rPr lang="en-US" dirty="0"/>
              <a:t>at each round of play one of </a:t>
            </a:r>
            <a:r>
              <a:rPr lang="en-US" b="1" dirty="0"/>
              <a:t>K</a:t>
            </a:r>
            <a:r>
              <a:rPr lang="en-US" dirty="0"/>
              <a:t> </a:t>
            </a:r>
            <a:r>
              <a:rPr lang="en-US" b="1" dirty="0"/>
              <a:t>arms</a:t>
            </a:r>
            <a:r>
              <a:rPr lang="en-US" dirty="0"/>
              <a:t> each with unknown </a:t>
            </a:r>
            <a:r>
              <a:rPr lang="en-US" b="1" dirty="0"/>
              <a:t>reward</a:t>
            </a:r>
            <a:r>
              <a:rPr lang="en-US" dirty="0"/>
              <a:t> distribution. </a:t>
            </a:r>
          </a:p>
          <a:p>
            <a:pPr marL="285750" indent="-285750">
              <a:buFont typeface="Arial" panose="020B0604020202020204" pitchFamily="34" charset="0"/>
              <a:buChar char="•"/>
            </a:pPr>
            <a:r>
              <a:rPr lang="en-US" b="1" dirty="0"/>
              <a:t>Goal</a:t>
            </a:r>
            <a:r>
              <a:rPr lang="en-US" dirty="0"/>
              <a:t>: maximize the cumulative expected rewards over a time horizon (T).</a:t>
            </a:r>
          </a:p>
          <a:p>
            <a:pPr marL="285750" indent="-285750">
              <a:buFont typeface="Arial" panose="020B0604020202020204" pitchFamily="34" charset="0"/>
              <a:buChar char="•"/>
            </a:pPr>
            <a:r>
              <a:rPr lang="en-US" b="1" dirty="0"/>
              <a:t>Challenge</a:t>
            </a:r>
            <a:r>
              <a:rPr lang="en-US"/>
              <a:t>: Explore vs </a:t>
            </a:r>
            <a:r>
              <a:rPr lang="en-US" dirty="0"/>
              <a:t>Exploit</a:t>
            </a:r>
          </a:p>
          <a:p>
            <a:endParaRPr lang="en-US" sz="1800" dirty="0"/>
          </a:p>
        </p:txBody>
      </p:sp>
      <p:pic>
        <p:nvPicPr>
          <p:cNvPr id="4" name="Picture 3">
            <a:extLst>
              <a:ext uri="{FF2B5EF4-FFF2-40B4-BE49-F238E27FC236}">
                <a16:creationId xmlns:a16="http://schemas.microsoft.com/office/drawing/2014/main" id="{9C5E5482-77FF-4E2C-80ED-E611C6E7E81E}"/>
              </a:ext>
            </a:extLst>
          </p:cNvPr>
          <p:cNvPicPr>
            <a:picLocks noChangeAspect="1"/>
          </p:cNvPicPr>
          <p:nvPr/>
        </p:nvPicPr>
        <p:blipFill>
          <a:blip r:embed="rId10"/>
          <a:stretch>
            <a:fillRect/>
          </a:stretch>
        </p:blipFill>
        <p:spPr>
          <a:xfrm>
            <a:off x="5311472" y="1121699"/>
            <a:ext cx="2009775" cy="1571625"/>
          </a:xfrm>
          <a:prstGeom prst="rect">
            <a:avLst/>
          </a:prstGeom>
        </p:spPr>
      </p:pic>
    </p:spTree>
    <p:extLst>
      <p:ext uri="{BB962C8B-B14F-4D97-AF65-F5344CB8AC3E}">
        <p14:creationId xmlns:p14="http://schemas.microsoft.com/office/powerpoint/2010/main" val="3986656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video>
              <p:cMediaNode vol="80000">
                <p:cTn id="12"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6BFEBE-1E89-A562-35BB-9715C6478EA9}"/>
              </a:ext>
            </a:extLst>
          </p:cNvPr>
          <p:cNvSpPr>
            <a:spLocks noGrp="1"/>
          </p:cNvSpPr>
          <p:nvPr>
            <p:ph type="body" sz="quarter" idx="13"/>
          </p:nvPr>
        </p:nvSpPr>
        <p:spPr>
          <a:xfrm>
            <a:off x="478369" y="1282046"/>
            <a:ext cx="11474451" cy="3348609"/>
          </a:xfrm>
        </p:spPr>
        <p:txBody>
          <a:bodyPr/>
          <a:lstStyle/>
          <a:p>
            <a:pPr marL="457200" indent="-457200">
              <a:buFont typeface="+mj-lt"/>
              <a:buAutoNum type="arabicPeriod"/>
            </a:pPr>
            <a:r>
              <a:rPr lang="en-US" dirty="0"/>
              <a:t>Program slicing by Mark Weiser 1979</a:t>
            </a:r>
          </a:p>
          <a:p>
            <a:pPr marL="584194" lvl="1" indent="-342900">
              <a:buClr>
                <a:srgbClr val="B1063A"/>
              </a:buClr>
              <a:buFont typeface="Wingdings" panose="05000000000000000000" pitchFamily="2" charset="2"/>
              <a:buChar char="§"/>
            </a:pPr>
            <a:r>
              <a:rPr lang="en-US" dirty="0"/>
              <a:t>programmers reasoned about dependencies while trying to find suspicious code (slides)</a:t>
            </a:r>
          </a:p>
          <a:p>
            <a:pPr marL="457200" indent="-457200">
              <a:buFont typeface="+mj-lt"/>
              <a:buAutoNum type="arabicPeriod" startAt="2"/>
            </a:pPr>
            <a:r>
              <a:rPr lang="en-US" dirty="0"/>
              <a:t>Algorithmic Debugging by Ehud Y. Shapiro 1982</a:t>
            </a:r>
          </a:p>
          <a:p>
            <a:pPr marL="584194" lvl="1" indent="-342900">
              <a:buClr>
                <a:srgbClr val="C00000"/>
              </a:buClr>
              <a:buFont typeface="Wingdings" panose="05000000000000000000" pitchFamily="2" charset="2"/>
              <a:buChar char="§"/>
            </a:pPr>
            <a:r>
              <a:rPr lang="en-US" dirty="0"/>
              <a:t>programmers narrowing down the cause of failure by posing questions of whether a program state was correct</a:t>
            </a:r>
          </a:p>
          <a:p>
            <a:pPr marL="457200" indent="-457200">
              <a:buClr>
                <a:srgbClr val="000000"/>
              </a:buClr>
              <a:buFont typeface="+mj-lt"/>
              <a:buAutoNum type="arabicPeriod" startAt="2"/>
            </a:pPr>
            <a:r>
              <a:rPr lang="en-US" dirty="0"/>
              <a:t>Debugging is the “dirty little secret” of software engineering by Henry Lieberman 1997</a:t>
            </a:r>
          </a:p>
          <a:p>
            <a:pPr marL="698494" lvl="1" indent="-457200">
              <a:buClr>
                <a:srgbClr val="B1063A"/>
              </a:buClr>
              <a:buFont typeface="Wingdings" panose="05000000000000000000" pitchFamily="2" charset="2"/>
              <a:buChar char="§"/>
            </a:pPr>
            <a:r>
              <a:rPr lang="en-US" dirty="0"/>
              <a:t>Lack of proper tooling </a:t>
            </a:r>
          </a:p>
          <a:p>
            <a:pPr marL="457200" indent="-457200">
              <a:buFont typeface="+mj-lt"/>
              <a:buAutoNum type="arabicPeriod" startAt="4"/>
            </a:pPr>
            <a:endParaRPr lang="en-US" dirty="0"/>
          </a:p>
        </p:txBody>
      </p:sp>
      <p:sp>
        <p:nvSpPr>
          <p:cNvPr id="3" name="Title 2">
            <a:extLst>
              <a:ext uri="{FF2B5EF4-FFF2-40B4-BE49-F238E27FC236}">
                <a16:creationId xmlns:a16="http://schemas.microsoft.com/office/drawing/2014/main" id="{9468602D-DD6B-0186-BD82-2CF73F4CCFEA}"/>
              </a:ext>
            </a:extLst>
          </p:cNvPr>
          <p:cNvSpPr>
            <a:spLocks noGrp="1"/>
          </p:cNvSpPr>
          <p:nvPr>
            <p:ph type="title"/>
          </p:nvPr>
        </p:nvSpPr>
        <p:spPr>
          <a:xfrm>
            <a:off x="478369" y="144001"/>
            <a:ext cx="9169401" cy="555840"/>
          </a:xfrm>
        </p:spPr>
        <p:txBody>
          <a:bodyPr/>
          <a:lstStyle/>
          <a:p>
            <a:r>
              <a:rPr lang="en-US" dirty="0"/>
              <a:t>Debugging in the 90s</a:t>
            </a:r>
          </a:p>
        </p:txBody>
      </p:sp>
      <p:sp>
        <p:nvSpPr>
          <p:cNvPr id="5" name="TextBox 4">
            <a:extLst>
              <a:ext uri="{FF2B5EF4-FFF2-40B4-BE49-F238E27FC236}">
                <a16:creationId xmlns:a16="http://schemas.microsoft.com/office/drawing/2014/main" id="{5DAE9BBB-28C7-40C3-D1AC-70AB782A25AE}"/>
              </a:ext>
            </a:extLst>
          </p:cNvPr>
          <p:cNvSpPr txBox="1"/>
          <p:nvPr/>
        </p:nvSpPr>
        <p:spPr bwMode="gray">
          <a:xfrm>
            <a:off x="1028700" y="4630655"/>
            <a:ext cx="9748157" cy="1477328"/>
          </a:xfrm>
          <a:prstGeom prst="rect">
            <a:avLst/>
          </a:prstGeom>
          <a:solidFill>
            <a:schemeClr val="accent3">
              <a:lumMod val="20000"/>
              <a:lumOff val="80000"/>
            </a:schemeClr>
          </a:solidFill>
        </p:spPr>
        <p:txBody>
          <a:bodyPr wrap="square">
            <a:spAutoFit/>
          </a:bodyPr>
          <a:lstStyle/>
          <a:p>
            <a:pPr marL="457200" indent="-457200">
              <a:buFont typeface="+mj-lt"/>
              <a:buAutoNum type="arabicPeriod" startAt="4"/>
            </a:pPr>
            <a:r>
              <a:rPr lang="en-US" dirty="0"/>
              <a:t>The Cathedral and the </a:t>
            </a:r>
            <a:r>
              <a:rPr lang="en-US" dirty="0" err="1"/>
              <a:t>Baazar</a:t>
            </a:r>
            <a:r>
              <a:rPr lang="en-US" dirty="0"/>
              <a:t> by Eric S. </a:t>
            </a:r>
            <a:r>
              <a:rPr lang="en-US" dirty="0" err="1"/>
              <a:t>Raymod</a:t>
            </a:r>
            <a:r>
              <a:rPr lang="en-US" dirty="0"/>
              <a:t> 1999</a:t>
            </a:r>
          </a:p>
          <a:p>
            <a:pPr marL="698494" lvl="1" indent="-457200">
              <a:buFont typeface="Wingdings" panose="05000000000000000000" pitchFamily="2" charset="2"/>
              <a:buChar char="§"/>
            </a:pPr>
            <a:r>
              <a:rPr lang="en-US" dirty="0"/>
              <a:t>“given enough eye-balls, all bugs are shallow” Eric S. Raymond citing Linus Torvald </a:t>
            </a:r>
          </a:p>
          <a:p>
            <a:pPr marL="584194" lvl="1" indent="-342900">
              <a:buFont typeface="Wingdings" panose="05000000000000000000" pitchFamily="2" charset="2"/>
              <a:buChar char="§"/>
            </a:pPr>
            <a:r>
              <a:rPr lang="en-US" dirty="0"/>
              <a:t>Hundreds of programmers can now collaborate in a loosely decentralized manner in Open-Source Projects – Roy Fielding et al. 2002</a:t>
            </a:r>
          </a:p>
        </p:txBody>
      </p:sp>
    </p:spTree>
    <p:extLst>
      <p:ext uri="{BB962C8B-B14F-4D97-AF65-F5344CB8AC3E}">
        <p14:creationId xmlns:p14="http://schemas.microsoft.com/office/powerpoint/2010/main" val="3764436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DF930951-A72F-423C-B8B4-ECE23F0A7376}"/>
              </a:ext>
            </a:extLst>
          </p:cNvPr>
          <p:cNvSpPr>
            <a:spLocks noGrp="1"/>
          </p:cNvSpPr>
          <p:nvPr>
            <p:ph type="body" sz="quarter" idx="13"/>
          </p:nvPr>
        </p:nvSpPr>
        <p:spPr>
          <a:xfrm>
            <a:off x="478369" y="1334213"/>
            <a:ext cx="11474451" cy="795089"/>
          </a:xfrm>
        </p:spPr>
        <p:txBody>
          <a:bodyPr/>
          <a:lstStyle/>
          <a:p>
            <a:r>
              <a:rPr lang="en-US" sz="2000" b="1" dirty="0"/>
              <a:t>Can we locate all faults by minimizing replication?</a:t>
            </a:r>
          </a:p>
          <a:p>
            <a:endParaRPr lang="en-US" sz="2400" u="sng" dirty="0"/>
          </a:p>
        </p:txBody>
      </p:sp>
      <p:sp>
        <p:nvSpPr>
          <p:cNvPr id="3" name="Title 2">
            <a:extLst>
              <a:ext uri="{FF2B5EF4-FFF2-40B4-BE49-F238E27FC236}">
                <a16:creationId xmlns:a16="http://schemas.microsoft.com/office/drawing/2014/main" id="{7C0499E3-6F5D-449B-ACE3-1C7F3BAF5904}"/>
              </a:ext>
            </a:extLst>
          </p:cNvPr>
          <p:cNvSpPr>
            <a:spLocks noGrp="1"/>
          </p:cNvSpPr>
          <p:nvPr>
            <p:ph type="title"/>
          </p:nvPr>
        </p:nvSpPr>
        <p:spPr/>
        <p:txBody>
          <a:bodyPr/>
          <a:lstStyle/>
          <a:p>
            <a:r>
              <a:rPr lang="en-US" dirty="0"/>
              <a:t>Confidence-based Utility function</a:t>
            </a:r>
          </a:p>
        </p:txBody>
      </p:sp>
      <p:pic>
        <p:nvPicPr>
          <p:cNvPr id="7" name="Picture 6">
            <a:extLst>
              <a:ext uri="{FF2B5EF4-FFF2-40B4-BE49-F238E27FC236}">
                <a16:creationId xmlns:a16="http://schemas.microsoft.com/office/drawing/2014/main" id="{98F9034B-E24D-41B7-BE6D-0AE4651CF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688" y="2350793"/>
            <a:ext cx="4422702" cy="3666973"/>
          </a:xfrm>
          <a:prstGeom prst="rect">
            <a:avLst/>
          </a:prstGeom>
        </p:spPr>
      </p:pic>
      <p:pic>
        <p:nvPicPr>
          <p:cNvPr id="9" name="Picture 8">
            <a:extLst>
              <a:ext uri="{FF2B5EF4-FFF2-40B4-BE49-F238E27FC236}">
                <a16:creationId xmlns:a16="http://schemas.microsoft.com/office/drawing/2014/main" id="{15149581-9C48-4414-AF88-E0BD9C014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326" y="2397057"/>
            <a:ext cx="3954498" cy="3278774"/>
          </a:xfrm>
          <a:prstGeom prst="rect">
            <a:avLst/>
          </a:prstGeom>
        </p:spPr>
      </p:pic>
      <p:pic>
        <p:nvPicPr>
          <p:cNvPr id="10" name="Picture 9">
            <a:extLst>
              <a:ext uri="{FF2B5EF4-FFF2-40B4-BE49-F238E27FC236}">
                <a16:creationId xmlns:a16="http://schemas.microsoft.com/office/drawing/2014/main" id="{CD22332B-8CA1-4221-8C8E-A18A9EC9E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6" y="2397057"/>
            <a:ext cx="3954498" cy="3278774"/>
          </a:xfrm>
          <a:prstGeom prst="rect">
            <a:avLst/>
          </a:prstGeom>
        </p:spPr>
      </p:pic>
      <p:sp>
        <p:nvSpPr>
          <p:cNvPr id="2" name="TextBox 1">
            <a:extLst>
              <a:ext uri="{FF2B5EF4-FFF2-40B4-BE49-F238E27FC236}">
                <a16:creationId xmlns:a16="http://schemas.microsoft.com/office/drawing/2014/main" id="{DA425919-043E-4A08-9145-B2D24EC95754}"/>
              </a:ext>
            </a:extLst>
          </p:cNvPr>
          <p:cNvSpPr txBox="1"/>
          <p:nvPr/>
        </p:nvSpPr>
        <p:spPr bwMode="gray">
          <a:xfrm>
            <a:off x="4213683" y="6359702"/>
            <a:ext cx="6627142" cy="260563"/>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b="1" dirty="0"/>
              <a:t>92% precision and 100% recall with 20% of the tasks</a:t>
            </a:r>
          </a:p>
        </p:txBody>
      </p:sp>
      <p:sp>
        <p:nvSpPr>
          <p:cNvPr id="4" name="Rectangle 3">
            <a:extLst>
              <a:ext uri="{FF2B5EF4-FFF2-40B4-BE49-F238E27FC236}">
                <a16:creationId xmlns:a16="http://schemas.microsoft.com/office/drawing/2014/main" id="{62F71418-02A9-4EDC-9D13-88EC848D387D}"/>
              </a:ext>
            </a:extLst>
          </p:cNvPr>
          <p:cNvSpPr/>
          <p:nvPr/>
        </p:nvSpPr>
        <p:spPr bwMode="gray">
          <a:xfrm>
            <a:off x="11331401" y="2737174"/>
            <a:ext cx="80962" cy="14763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6" name="Connector: Elbow 5">
            <a:extLst>
              <a:ext uri="{FF2B5EF4-FFF2-40B4-BE49-F238E27FC236}">
                <a16:creationId xmlns:a16="http://schemas.microsoft.com/office/drawing/2014/main" id="{26E4A096-41D1-4B88-B845-5C42B7EFAAB3}"/>
              </a:ext>
            </a:extLst>
          </p:cNvPr>
          <p:cNvCxnSpPr>
            <a:cxnSpLocks/>
            <a:stCxn id="2" idx="3"/>
            <a:endCxn id="4" idx="3"/>
          </p:cNvCxnSpPr>
          <p:nvPr/>
        </p:nvCxnSpPr>
        <p:spPr bwMode="gray">
          <a:xfrm flipV="1">
            <a:off x="10840825" y="2810993"/>
            <a:ext cx="571538" cy="3678991"/>
          </a:xfrm>
          <a:prstGeom prst="bentConnector3">
            <a:avLst>
              <a:gd name="adj1" fmla="val 214830"/>
            </a:avLst>
          </a:prstGeom>
          <a:ln w="3175">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9BD1585-BD7F-4C2F-A957-B6330AF1FDBB}"/>
              </a:ext>
            </a:extLst>
          </p:cNvPr>
          <p:cNvSpPr/>
          <p:nvPr/>
        </p:nvSpPr>
        <p:spPr>
          <a:xfrm>
            <a:off x="397252" y="1664409"/>
            <a:ext cx="765969" cy="369332"/>
          </a:xfrm>
          <a:prstGeom prst="rect">
            <a:avLst/>
          </a:prstGeom>
        </p:spPr>
        <p:txBody>
          <a:bodyPr wrap="square">
            <a:spAutoFit/>
          </a:bodyPr>
          <a:lstStyle/>
          <a:p>
            <a:r>
              <a:rPr lang="en-US" b="1" u="sng" dirty="0">
                <a:solidFill>
                  <a:schemeClr val="accent1">
                    <a:lumMod val="75000"/>
                  </a:schemeClr>
                </a:solidFill>
              </a:rPr>
              <a:t>Yes</a:t>
            </a:r>
            <a:endParaRPr lang="en-US" sz="24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B47521-3AAB-413A-9303-A90FB91D8F8B}"/>
                  </a:ext>
                </a:extLst>
              </p:cNvPr>
              <p:cNvSpPr txBox="1"/>
              <p:nvPr/>
            </p:nvSpPr>
            <p:spPr bwMode="gray">
              <a:xfrm>
                <a:off x="397252" y="922517"/>
                <a:ext cx="8993238" cy="369332"/>
              </a:xfrm>
              <a:prstGeom prst="rect">
                <a:avLst/>
              </a:prstGeom>
              <a:noFill/>
            </p:spPr>
            <p:txBody>
              <a:bodyPr wrap="square">
                <a:spAutoFit/>
              </a:bodyPr>
              <a:lstStyle/>
              <a:p>
                <a:r>
                  <a:rPr lang="en-US" sz="1800" b="1" dirty="0"/>
                  <a:t>C</a:t>
                </a:r>
                <a14:m>
                  <m:oMath xmlns:m="http://schemas.openxmlformats.org/officeDocument/2006/math">
                    <m:r>
                      <a:rPr lang="pt-BR" sz="1800" b="1" i="0" smtClean="0">
                        <a:latin typeface="Cambria Math" panose="02040503050406030204" pitchFamily="18" charset="0"/>
                      </a:rPr>
                      <m:t>𝐨𝐧𝐟𝐢𝐝𝐞𝐧𝐜𝐞</m:t>
                    </m:r>
                    <m:r>
                      <a:rPr lang="pt-BR" sz="1800" b="1" i="0" smtClean="0">
                        <a:latin typeface="Cambria Math" panose="02040503050406030204" pitchFamily="18" charset="0"/>
                      </a:rPr>
                      <m:t>   </m:t>
                    </m:r>
                    <m:r>
                      <a:rPr lang="en-US" sz="1800" i="1">
                        <a:latin typeface="Cambria Math" panose="02040503050406030204" pitchFamily="18" charset="0"/>
                      </a:rPr>
                      <m:t>𝑈</m:t>
                    </m:r>
                    <m:d>
                      <m:dPr>
                        <m:ctrlPr>
                          <a:rPr lang="en-US" sz="1800" i="1">
                            <a:latin typeface="Cambria Math" panose="02040503050406030204" pitchFamily="18" charset="0"/>
                          </a:rPr>
                        </m:ctrlPr>
                      </m:dPr>
                      <m:e>
                        <m:r>
                          <a:rPr lang="en-US" sz="1800" i="1">
                            <a:latin typeface="Cambria Math" panose="02040503050406030204" pitchFamily="18" charset="0"/>
                          </a:rPr>
                          <m:t>𝑞</m:t>
                        </m:r>
                        <m:r>
                          <a:rPr lang="en-US" sz="1800" i="1" baseline="-25000">
                            <a:latin typeface="Cambria Math" panose="02040503050406030204" pitchFamily="18" charset="0"/>
                          </a:rPr>
                          <m:t>𝑖</m:t>
                        </m:r>
                      </m:e>
                    </m:d>
                    <m:r>
                      <a:rPr lang="en-US" sz="1800" i="1">
                        <a:latin typeface="Cambria Math" panose="02040503050406030204" pitchFamily="18" charset="0"/>
                      </a:rPr>
                      <m:t>=</m:t>
                    </m:r>
                    <m:r>
                      <a:rPr lang="en-US" sz="1800" i="1">
                        <a:latin typeface="Cambria Math" panose="02040503050406030204" pitchFamily="18" charset="0"/>
                      </a:rPr>
                      <m:t>𝑐</m:t>
                    </m:r>
                    <m:r>
                      <a:rPr lang="en-US" sz="1800" i="1" baseline="3000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𝑞𝑖</m:t>
                    </m:r>
                  </m:oMath>
                </a14:m>
                <a:r>
                  <a:rPr lang="en-US" sz="1800" dirty="0"/>
                  <a:t>) + </a:t>
                </a:r>
                <a14:m>
                  <m:oMath xmlns:m="http://schemas.openxmlformats.org/officeDocument/2006/math">
                    <m:r>
                      <a:rPr lang="en-US" sz="1800">
                        <a:latin typeface="Cambria Math" panose="02040503050406030204" pitchFamily="18" charset="0"/>
                      </a:rPr>
                      <m:t>2∗</m:t>
                    </m:r>
                    <m:r>
                      <a:rPr lang="en-US" sz="1800" i="1">
                        <a:latin typeface="Cambria Math" panose="02040503050406030204" pitchFamily="18" charset="0"/>
                      </a:rPr>
                      <m:t>𝑐</m:t>
                    </m:r>
                    <m:r>
                      <a:rPr lang="en-US" sz="1800" i="1" baseline="30000">
                        <a:latin typeface="Cambria Math" panose="02040503050406030204" pitchFamily="18" charset="0"/>
                      </a:rPr>
                      <m:t>2</m:t>
                    </m:r>
                    <m:r>
                      <a:rPr lang="en-US" sz="1800" i="1">
                        <a:latin typeface="Cambria Math" panose="02040503050406030204" pitchFamily="18" charset="0"/>
                      </a:rPr>
                      <m:t>(</m:t>
                    </m:r>
                    <m:r>
                      <a:rPr lang="en-US" sz="1800" i="1">
                        <a:latin typeface="Cambria Math" panose="02040503050406030204" pitchFamily="18" charset="0"/>
                      </a:rPr>
                      <m:t>𝑞𝑖</m:t>
                    </m:r>
                  </m:oMath>
                </a14:m>
                <a:r>
                  <a:rPr lang="en-US" sz="1800" dirty="0"/>
                  <a:t>) +</a:t>
                </a:r>
                <a14:m>
                  <m:oMath xmlns:m="http://schemas.openxmlformats.org/officeDocument/2006/math">
                    <m:r>
                      <a:rPr lang="en-US" sz="1800" dirty="0">
                        <a:latin typeface="Cambria Math" panose="02040503050406030204" pitchFamily="18" charset="0"/>
                      </a:rPr>
                      <m:t>0</m:t>
                    </m:r>
                    <m:r>
                      <a:rPr lang="en-US" sz="1800">
                        <a:latin typeface="Cambria Math" panose="02040503050406030204" pitchFamily="18" charset="0"/>
                      </a:rPr>
                      <m:t>∗</m:t>
                    </m:r>
                    <m:r>
                      <a:rPr lang="en-US" sz="1800" i="1">
                        <a:latin typeface="Cambria Math" panose="02040503050406030204" pitchFamily="18" charset="0"/>
                      </a:rPr>
                      <m:t>𝑐</m:t>
                    </m:r>
                    <m:r>
                      <a:rPr lang="en-US" sz="1800" i="1" baseline="30000">
                        <a:latin typeface="Cambria Math" panose="02040503050406030204" pitchFamily="18" charset="0"/>
                      </a:rPr>
                      <m:t>3</m:t>
                    </m:r>
                    <m:r>
                      <a:rPr lang="en-US" sz="1800" i="1">
                        <a:latin typeface="Cambria Math" panose="02040503050406030204" pitchFamily="18" charset="0"/>
                      </a:rPr>
                      <m:t>(</m:t>
                    </m:r>
                    <m:r>
                      <a:rPr lang="en-US" sz="1800" i="1">
                        <a:latin typeface="Cambria Math" panose="02040503050406030204" pitchFamily="18" charset="0"/>
                      </a:rPr>
                      <m:t>𝑞𝑖</m:t>
                    </m:r>
                  </m:oMath>
                </a14:m>
                <a:r>
                  <a:rPr lang="en-US" sz="1800" dirty="0"/>
                  <a:t>) + </a:t>
                </a:r>
                <a14:m>
                  <m:oMath xmlns:m="http://schemas.openxmlformats.org/officeDocument/2006/math">
                    <m:r>
                      <a:rPr lang="en-US" sz="1800">
                        <a:latin typeface="Cambria Math" panose="02040503050406030204" pitchFamily="18" charset="0"/>
                      </a:rPr>
                      <m:t>4∗</m:t>
                    </m:r>
                    <m:r>
                      <a:rPr lang="en-US" sz="1800" i="1">
                        <a:latin typeface="Cambria Math" panose="02040503050406030204" pitchFamily="18" charset="0"/>
                      </a:rPr>
                      <m:t>𝑐</m:t>
                    </m:r>
                    <m:r>
                      <a:rPr lang="en-US" sz="1800" i="1" baseline="30000">
                        <a:latin typeface="Cambria Math" panose="02040503050406030204" pitchFamily="18" charset="0"/>
                      </a:rPr>
                      <m:t>4</m:t>
                    </m:r>
                    <m:r>
                      <a:rPr lang="en-US" sz="1800" i="1">
                        <a:latin typeface="Cambria Math" panose="02040503050406030204" pitchFamily="18" charset="0"/>
                      </a:rPr>
                      <m:t>(</m:t>
                    </m:r>
                    <m:r>
                      <a:rPr lang="en-US" sz="1800" i="1">
                        <a:latin typeface="Cambria Math" panose="02040503050406030204" pitchFamily="18" charset="0"/>
                      </a:rPr>
                      <m:t>𝑞𝑖</m:t>
                    </m:r>
                  </m:oMath>
                </a14:m>
                <a:r>
                  <a:rPr lang="en-US" sz="1800" dirty="0"/>
                  <a:t>)+ </a:t>
                </a:r>
                <a14:m>
                  <m:oMath xmlns:m="http://schemas.openxmlformats.org/officeDocument/2006/math">
                    <m:r>
                      <a:rPr lang="en-US" sz="1800" dirty="0">
                        <a:latin typeface="Cambria Math" panose="02040503050406030204" pitchFamily="18" charset="0"/>
                      </a:rPr>
                      <m:t>5</m:t>
                    </m:r>
                    <m:r>
                      <a:rPr lang="en-US" sz="1800">
                        <a:latin typeface="Cambria Math" panose="02040503050406030204" pitchFamily="18" charset="0"/>
                      </a:rPr>
                      <m:t>∗</m:t>
                    </m:r>
                    <m:r>
                      <a:rPr lang="en-US" sz="1800" i="1">
                        <a:latin typeface="Cambria Math" panose="02040503050406030204" pitchFamily="18" charset="0"/>
                      </a:rPr>
                      <m:t>𝑐</m:t>
                    </m:r>
                    <m:r>
                      <a:rPr lang="en-US" sz="1800" i="1" baseline="30000">
                        <a:latin typeface="Cambria Math" panose="02040503050406030204" pitchFamily="18" charset="0"/>
                      </a:rPr>
                      <m:t>5</m:t>
                    </m:r>
                    <m:r>
                      <a:rPr lang="en-US" sz="1800" i="1">
                        <a:latin typeface="Cambria Math" panose="02040503050406030204" pitchFamily="18" charset="0"/>
                      </a:rPr>
                      <m:t>(</m:t>
                    </m:r>
                    <m:r>
                      <a:rPr lang="en-US" sz="1800" i="1">
                        <a:latin typeface="Cambria Math" panose="02040503050406030204" pitchFamily="18" charset="0"/>
                      </a:rPr>
                      <m:t>𝑞𝑖</m:t>
                    </m:r>
                  </m:oMath>
                </a14:m>
                <a:r>
                  <a:rPr lang="en-US" sz="1800" dirty="0"/>
                  <a:t>)</a:t>
                </a:r>
              </a:p>
            </p:txBody>
          </p:sp>
        </mc:Choice>
        <mc:Fallback xmlns="">
          <p:sp>
            <p:nvSpPr>
              <p:cNvPr id="12" name="TextBox 11">
                <a:extLst>
                  <a:ext uri="{FF2B5EF4-FFF2-40B4-BE49-F238E27FC236}">
                    <a16:creationId xmlns:a16="http://schemas.microsoft.com/office/drawing/2014/main" id="{0FB47521-3AAB-413A-9303-A90FB91D8F8B}"/>
                  </a:ext>
                </a:extLst>
              </p:cNvPr>
              <p:cNvSpPr txBox="1">
                <a:spLocks noRot="1" noChangeAspect="1" noMove="1" noResize="1" noEditPoints="1" noAdjustHandles="1" noChangeArrowheads="1" noChangeShapeType="1" noTextEdit="1"/>
              </p:cNvSpPr>
              <p:nvPr/>
            </p:nvSpPr>
            <p:spPr bwMode="gray">
              <a:xfrm>
                <a:off x="397252" y="922517"/>
                <a:ext cx="8993238" cy="369332"/>
              </a:xfrm>
              <a:prstGeom prst="rect">
                <a:avLst/>
              </a:prstGeom>
              <a:blipFill>
                <a:blip r:embed="rId6"/>
                <a:stretch>
                  <a:fillRect l="-5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089011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9A4C9D-2F9A-48D2-8A04-5A79DF592FFB}"/>
                  </a:ext>
                </a:extLst>
              </p:cNvPr>
              <p:cNvSpPr>
                <a:spLocks noGrp="1"/>
              </p:cNvSpPr>
              <p:nvPr>
                <p:ph type="body" sz="quarter" idx="13"/>
              </p:nvPr>
            </p:nvSpPr>
            <p:spPr>
              <a:xfrm>
                <a:off x="478369" y="963068"/>
                <a:ext cx="11474451" cy="758156"/>
              </a:xfrm>
            </p:spPr>
            <p:txBody>
              <a:bodyPr/>
              <a:lstStyle/>
              <a:p>
                <a:r>
                  <a:rPr lang="en-US" sz="2000" b="1" dirty="0"/>
                  <a:t>Utility Function </a:t>
                </a:r>
                <a14:m>
                  <m:oMath xmlns:m="http://schemas.openxmlformats.org/officeDocument/2006/math">
                    <m:r>
                      <a:rPr lang="en-US" sz="2000" i="1">
                        <a:latin typeface="Cambria Math" panose="02040503050406030204" pitchFamily="18" charset="0"/>
                      </a:rPr>
                      <m:t>𝑈</m:t>
                    </m:r>
                    <m:d>
                      <m:dPr>
                        <m:ctrlPr>
                          <a:rPr lang="en-US" sz="2000" i="1">
                            <a:latin typeface="Cambria Math" panose="02040503050406030204" pitchFamily="18" charset="0"/>
                          </a:rPr>
                        </m:ctrlPr>
                      </m:dPr>
                      <m:e>
                        <m:r>
                          <a:rPr lang="en-US" sz="2000" i="1">
                            <a:latin typeface="Cambria Math" panose="02040503050406030204" pitchFamily="18" charset="0"/>
                          </a:rPr>
                          <m:t>𝑞</m:t>
                        </m:r>
                        <m:r>
                          <a:rPr lang="en-US" sz="2000" i="1" baseline="-25000">
                            <a:latin typeface="Cambria Math" panose="02040503050406030204" pitchFamily="18" charset="0"/>
                          </a:rPr>
                          <m:t>𝑖</m:t>
                        </m:r>
                      </m:e>
                    </m:d>
                    <m:r>
                      <a:rPr lang="en-US" sz="2000" i="1">
                        <a:latin typeface="Cambria Math" panose="02040503050406030204" pitchFamily="18" charset="0"/>
                      </a:rPr>
                      <m:t>=</m:t>
                    </m:r>
                    <m:r>
                      <a:rPr lang="en-US" sz="2000" b="0" i="1" smtClean="0">
                        <a:latin typeface="Cambria Math" panose="02040503050406030204" pitchFamily="18" charset="0"/>
                      </a:rPr>
                      <m:t>5∗</m:t>
                    </m:r>
                    <m:r>
                      <a:rPr lang="en-US" sz="2000" b="0" i="1" smtClean="0">
                        <a:latin typeface="Cambria Math" panose="02040503050406030204" pitchFamily="18" charset="0"/>
                      </a:rPr>
                      <m:t>𝑑</m:t>
                    </m:r>
                    <m:r>
                      <a:rPr lang="en-US" sz="2000" i="1" baseline="30000">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𝑞𝑖</m:t>
                    </m:r>
                  </m:oMath>
                </a14:m>
                <a:r>
                  <a:rPr lang="en-US" sz="2000" dirty="0"/>
                  <a:t>) + </a:t>
                </a:r>
                <a14:m>
                  <m:oMath xmlns:m="http://schemas.openxmlformats.org/officeDocument/2006/math">
                    <m:r>
                      <a:rPr lang="en-US" sz="2000" b="0" i="0" smtClean="0">
                        <a:latin typeface="Cambria Math" panose="02040503050406030204" pitchFamily="18" charset="0"/>
                      </a:rPr>
                      <m:t>4</m:t>
                    </m:r>
                    <m:r>
                      <a:rPr lang="en-US" sz="2000">
                        <a:latin typeface="Cambria Math" panose="02040503050406030204" pitchFamily="18" charset="0"/>
                      </a:rPr>
                      <m:t>∗</m:t>
                    </m:r>
                    <m:r>
                      <a:rPr lang="en-US" sz="2000" b="0" i="1" smtClean="0">
                        <a:latin typeface="Cambria Math" panose="02040503050406030204" pitchFamily="18" charset="0"/>
                      </a:rPr>
                      <m:t>𝑑</m:t>
                    </m:r>
                    <m:r>
                      <a:rPr lang="en-US" sz="2000" i="1" baseline="3000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𝑞𝑖</m:t>
                    </m:r>
                  </m:oMath>
                </a14:m>
                <a:r>
                  <a:rPr lang="en-US" sz="2000" dirty="0"/>
                  <a:t>) +</a:t>
                </a:r>
                <a14:m>
                  <m:oMath xmlns:m="http://schemas.openxmlformats.org/officeDocument/2006/math">
                    <m:r>
                      <a:rPr lang="en-US" sz="2000" dirty="0">
                        <a:latin typeface="Cambria Math" panose="02040503050406030204" pitchFamily="18" charset="0"/>
                      </a:rPr>
                      <m:t>0</m:t>
                    </m:r>
                    <m:r>
                      <a:rPr lang="en-US" sz="2000">
                        <a:latin typeface="Cambria Math" panose="02040503050406030204" pitchFamily="18" charset="0"/>
                      </a:rPr>
                      <m:t>∗</m:t>
                    </m:r>
                    <m:r>
                      <a:rPr lang="en-US" sz="2000" b="0" i="1" smtClean="0">
                        <a:latin typeface="Cambria Math" panose="02040503050406030204" pitchFamily="18" charset="0"/>
                      </a:rPr>
                      <m:t>𝑑</m:t>
                    </m:r>
                    <m:r>
                      <a:rPr lang="en-US" sz="2000" i="1" baseline="30000">
                        <a:latin typeface="Cambria Math" panose="02040503050406030204" pitchFamily="18" charset="0"/>
                      </a:rPr>
                      <m:t>3</m:t>
                    </m:r>
                    <m:r>
                      <a:rPr lang="en-US" sz="2000" i="1">
                        <a:latin typeface="Cambria Math" panose="02040503050406030204" pitchFamily="18" charset="0"/>
                      </a:rPr>
                      <m:t>(</m:t>
                    </m:r>
                    <m:r>
                      <a:rPr lang="en-US" sz="2000" i="1">
                        <a:latin typeface="Cambria Math" panose="02040503050406030204" pitchFamily="18" charset="0"/>
                      </a:rPr>
                      <m:t>𝑞𝑖</m:t>
                    </m:r>
                  </m:oMath>
                </a14:m>
                <a:r>
                  <a:rPr lang="en-US" sz="2000" dirty="0"/>
                  <a:t>) + </a:t>
                </a:r>
                <a14:m>
                  <m:oMath xmlns:m="http://schemas.openxmlformats.org/officeDocument/2006/math">
                    <m:r>
                      <a:rPr lang="en-US" sz="2000" b="0" i="0" smtClean="0">
                        <a:latin typeface="Cambria Math" panose="02040503050406030204" pitchFamily="18" charset="0"/>
                      </a:rPr>
                      <m:t>2</m:t>
                    </m:r>
                    <m:r>
                      <a:rPr lang="en-US" sz="2000">
                        <a:latin typeface="Cambria Math" panose="02040503050406030204" pitchFamily="18" charset="0"/>
                      </a:rPr>
                      <m:t>∗</m:t>
                    </m:r>
                    <m:r>
                      <a:rPr lang="en-US" sz="2000" b="0" i="1" smtClean="0">
                        <a:latin typeface="Cambria Math" panose="02040503050406030204" pitchFamily="18" charset="0"/>
                      </a:rPr>
                      <m:t>𝑑</m:t>
                    </m:r>
                    <m:r>
                      <a:rPr lang="en-US" sz="2000" i="1" baseline="30000">
                        <a:latin typeface="Cambria Math" panose="02040503050406030204" pitchFamily="18" charset="0"/>
                      </a:rPr>
                      <m:t>4</m:t>
                    </m:r>
                    <m:r>
                      <a:rPr lang="en-US" sz="2000" i="1">
                        <a:latin typeface="Cambria Math" panose="02040503050406030204" pitchFamily="18" charset="0"/>
                      </a:rPr>
                      <m:t>(</m:t>
                    </m:r>
                    <m:r>
                      <a:rPr lang="en-US" sz="2000" i="1">
                        <a:latin typeface="Cambria Math" panose="02040503050406030204" pitchFamily="18" charset="0"/>
                      </a:rPr>
                      <m:t>𝑞𝑖</m:t>
                    </m:r>
                  </m:oMath>
                </a14:m>
                <a:r>
                  <a:rPr lang="en-US" sz="2000" dirty="0"/>
                  <a:t>) - </a:t>
                </a:r>
                <a14:m>
                  <m:oMath xmlns:m="http://schemas.openxmlformats.org/officeDocument/2006/math">
                    <m:r>
                      <a:rPr lang="en-US" sz="2000" b="0" i="0" dirty="0" smtClean="0">
                        <a:latin typeface="Cambria Math" panose="02040503050406030204" pitchFamily="18" charset="0"/>
                      </a:rPr>
                      <m:t>1</m:t>
                    </m:r>
                    <m:r>
                      <a:rPr lang="en-US" sz="2000">
                        <a:latin typeface="Cambria Math" panose="02040503050406030204" pitchFamily="18" charset="0"/>
                      </a:rPr>
                      <m:t>∗</m:t>
                    </m:r>
                    <m:r>
                      <a:rPr lang="en-US" sz="2000" b="0" i="1" smtClean="0">
                        <a:latin typeface="Cambria Math" panose="02040503050406030204" pitchFamily="18" charset="0"/>
                      </a:rPr>
                      <m:t>𝑑</m:t>
                    </m:r>
                    <m:r>
                      <a:rPr lang="en-US" sz="2000" i="1" baseline="30000">
                        <a:latin typeface="Cambria Math" panose="02040503050406030204" pitchFamily="18" charset="0"/>
                      </a:rPr>
                      <m:t>5</m:t>
                    </m:r>
                    <m:r>
                      <a:rPr lang="en-US" sz="2000" i="1">
                        <a:latin typeface="Cambria Math" panose="02040503050406030204" pitchFamily="18" charset="0"/>
                      </a:rPr>
                      <m:t>(</m:t>
                    </m:r>
                    <m:r>
                      <a:rPr lang="en-US" sz="2000" i="1">
                        <a:latin typeface="Cambria Math" panose="02040503050406030204" pitchFamily="18" charset="0"/>
                      </a:rPr>
                      <m:t>𝑞𝑖</m:t>
                    </m:r>
                  </m:oMath>
                </a14:m>
                <a:r>
                  <a:rPr lang="en-US" sz="2000" dirty="0"/>
                  <a:t>)</a:t>
                </a:r>
              </a:p>
              <a:p>
                <a:endParaRPr lang="en-US" dirty="0"/>
              </a:p>
            </p:txBody>
          </p:sp>
        </mc:Choice>
        <mc:Fallback xmlns="">
          <p:sp>
            <p:nvSpPr>
              <p:cNvPr id="2" name="Text Placeholder 1">
                <a:extLst>
                  <a:ext uri="{FF2B5EF4-FFF2-40B4-BE49-F238E27FC236}">
                    <a16:creationId xmlns:a16="http://schemas.microsoft.com/office/drawing/2014/main" id="{779A4C9D-2F9A-48D2-8A04-5A79DF592FFB}"/>
                  </a:ext>
                </a:extLst>
              </p:cNvPr>
              <p:cNvSpPr>
                <a:spLocks noGrp="1" noRot="1" noChangeAspect="1" noMove="1" noResize="1" noEditPoints="1" noAdjustHandles="1" noChangeArrowheads="1" noChangeShapeType="1" noTextEdit="1"/>
              </p:cNvSpPr>
              <p:nvPr>
                <p:ph type="body" sz="quarter" idx="13"/>
              </p:nvPr>
            </p:nvSpPr>
            <p:spPr>
              <a:xfrm>
                <a:off x="478369" y="963068"/>
                <a:ext cx="11474451" cy="758156"/>
              </a:xfrm>
              <a:blipFill>
                <a:blip r:embed="rId2"/>
                <a:stretch>
                  <a:fillRect l="-1328" t="-967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D2FB2FF-DD7E-4FD3-972C-89C67375897A}"/>
              </a:ext>
            </a:extLst>
          </p:cNvPr>
          <p:cNvSpPr>
            <a:spLocks noGrp="1"/>
          </p:cNvSpPr>
          <p:nvPr>
            <p:ph type="title"/>
          </p:nvPr>
        </p:nvSpPr>
        <p:spPr/>
        <p:txBody>
          <a:bodyPr/>
          <a:lstStyle/>
          <a:p>
            <a:r>
              <a:rPr lang="en-US" dirty="0"/>
              <a:t>Difficulty-based Utility function</a:t>
            </a:r>
          </a:p>
        </p:txBody>
      </p:sp>
      <p:pic>
        <p:nvPicPr>
          <p:cNvPr id="5" name="Picture 4">
            <a:extLst>
              <a:ext uri="{FF2B5EF4-FFF2-40B4-BE49-F238E27FC236}">
                <a16:creationId xmlns:a16="http://schemas.microsoft.com/office/drawing/2014/main" id="{99D28F23-3221-47F0-8DB3-08A68206C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201" y="1550431"/>
            <a:ext cx="3573232" cy="2962656"/>
          </a:xfrm>
          <a:prstGeom prst="rect">
            <a:avLst/>
          </a:prstGeom>
        </p:spPr>
      </p:pic>
      <p:pic>
        <p:nvPicPr>
          <p:cNvPr id="7" name="Picture 6">
            <a:extLst>
              <a:ext uri="{FF2B5EF4-FFF2-40B4-BE49-F238E27FC236}">
                <a16:creationId xmlns:a16="http://schemas.microsoft.com/office/drawing/2014/main" id="{06043662-5E97-4AF7-86E2-1A796CBE3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579" y="1495694"/>
            <a:ext cx="3572378" cy="2961948"/>
          </a:xfrm>
          <a:prstGeom prst="rect">
            <a:avLst/>
          </a:prstGeom>
        </p:spPr>
      </p:pic>
      <p:pic>
        <p:nvPicPr>
          <p:cNvPr id="9" name="Picture 8">
            <a:extLst>
              <a:ext uri="{FF2B5EF4-FFF2-40B4-BE49-F238E27FC236}">
                <a16:creationId xmlns:a16="http://schemas.microsoft.com/office/drawing/2014/main" id="{7B1B457D-614B-4150-9FC6-5E9556132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573" y="1406599"/>
            <a:ext cx="3572378" cy="2961948"/>
          </a:xfrm>
          <a:prstGeom prst="rect">
            <a:avLst/>
          </a:prstGeom>
        </p:spPr>
      </p:pic>
      <p:pic>
        <p:nvPicPr>
          <p:cNvPr id="11" name="Picture 10">
            <a:extLst>
              <a:ext uri="{FF2B5EF4-FFF2-40B4-BE49-F238E27FC236}">
                <a16:creationId xmlns:a16="http://schemas.microsoft.com/office/drawing/2014/main" id="{4634FDA5-A42D-4AFF-B076-52BE7E1D09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016" y="4414890"/>
            <a:ext cx="2690903" cy="2231095"/>
          </a:xfrm>
          <a:prstGeom prst="rect">
            <a:avLst/>
          </a:prstGeom>
        </p:spPr>
      </p:pic>
      <p:pic>
        <p:nvPicPr>
          <p:cNvPr id="13" name="Picture 12">
            <a:extLst>
              <a:ext uri="{FF2B5EF4-FFF2-40B4-BE49-F238E27FC236}">
                <a16:creationId xmlns:a16="http://schemas.microsoft.com/office/drawing/2014/main" id="{13CA01B9-80DF-4998-81DC-A0DB68AF3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514" y="4414869"/>
            <a:ext cx="2690952" cy="2231136"/>
          </a:xfrm>
          <a:prstGeom prst="rect">
            <a:avLst/>
          </a:prstGeom>
        </p:spPr>
      </p:pic>
      <p:pic>
        <p:nvPicPr>
          <p:cNvPr id="15" name="Picture 14">
            <a:extLst>
              <a:ext uri="{FF2B5EF4-FFF2-40B4-BE49-F238E27FC236}">
                <a16:creationId xmlns:a16="http://schemas.microsoft.com/office/drawing/2014/main" id="{F9736CE0-668E-4FE6-9139-4FBCEB2A7B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5789" y="4414869"/>
            <a:ext cx="2690952" cy="2231136"/>
          </a:xfrm>
          <a:prstGeom prst="rect">
            <a:avLst/>
          </a:prstGeom>
        </p:spPr>
      </p:pic>
    </p:spTree>
    <p:extLst>
      <p:ext uri="{BB962C8B-B14F-4D97-AF65-F5344CB8AC3E}">
        <p14:creationId xmlns:p14="http://schemas.microsoft.com/office/powerpoint/2010/main" val="3697380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1A84-E027-4BD7-AA67-237C943D89D7}"/>
              </a:ext>
            </a:extLst>
          </p:cNvPr>
          <p:cNvSpPr>
            <a:spLocks noGrp="1"/>
          </p:cNvSpPr>
          <p:nvPr>
            <p:ph type="title"/>
          </p:nvPr>
        </p:nvSpPr>
        <p:spPr>
          <a:xfrm>
            <a:off x="490299" y="176860"/>
            <a:ext cx="10058400" cy="521294"/>
          </a:xfrm>
        </p:spPr>
        <p:txBody>
          <a:bodyPr/>
          <a:lstStyle/>
          <a:p>
            <a:r>
              <a:rPr lang="en-US" dirty="0"/>
              <a:t>Extension to Contextual Bandits</a:t>
            </a:r>
          </a:p>
        </p:txBody>
      </p:sp>
      <p:cxnSp>
        <p:nvCxnSpPr>
          <p:cNvPr id="14" name="Connector: Elbow 13">
            <a:extLst>
              <a:ext uri="{FF2B5EF4-FFF2-40B4-BE49-F238E27FC236}">
                <a16:creationId xmlns:a16="http://schemas.microsoft.com/office/drawing/2014/main" id="{FA83217B-5071-463A-A8D9-4B667C1BAEC6}"/>
              </a:ext>
            </a:extLst>
          </p:cNvPr>
          <p:cNvCxnSpPr>
            <a:cxnSpLocks/>
            <a:stCxn id="29" idx="3"/>
            <a:endCxn id="17" idx="0"/>
          </p:cNvCxnSpPr>
          <p:nvPr/>
        </p:nvCxnSpPr>
        <p:spPr bwMode="gray">
          <a:xfrm rot="5400000">
            <a:off x="3991328" y="300373"/>
            <a:ext cx="509842" cy="3311424"/>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73AA7D9-8636-4EDF-9DFF-7CD2E6EA8206}"/>
              </a:ext>
            </a:extLst>
          </p:cNvPr>
          <p:cNvCxnSpPr>
            <a:cxnSpLocks/>
            <a:stCxn id="28" idx="3"/>
            <a:endCxn id="18" idx="0"/>
          </p:cNvCxnSpPr>
          <p:nvPr/>
        </p:nvCxnSpPr>
        <p:spPr bwMode="gray">
          <a:xfrm rot="16200000" flipH="1">
            <a:off x="6672707" y="1511551"/>
            <a:ext cx="618124" cy="971106"/>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9DEF5C-88F6-46F1-B544-C841422D08C8}"/>
              </a:ext>
            </a:extLst>
          </p:cNvPr>
          <p:cNvSpPr txBox="1"/>
          <p:nvPr/>
        </p:nvSpPr>
        <p:spPr bwMode="gray">
          <a:xfrm>
            <a:off x="5772952" y="3892883"/>
            <a:ext cx="6346107" cy="2246769"/>
          </a:xfrm>
          <a:prstGeom prst="rect">
            <a:avLst/>
          </a:prstGeom>
          <a:solidFill>
            <a:srgbClr val="FFEECA"/>
          </a:solidFill>
        </p:spPr>
        <p:txBody>
          <a:bodyPr wrap="square">
            <a:spAutoFit/>
          </a:bodyPr>
          <a:lstStyle/>
          <a:p>
            <a:r>
              <a:rPr lang="en-US" sz="2000" b="1" dirty="0">
                <a:latin typeface="Arial" panose="020B0604020202020204" pitchFamily="34" charset="0"/>
              </a:rPr>
              <a:t>Benefits</a:t>
            </a:r>
          </a:p>
          <a:p>
            <a:pPr marL="457200" indent="-457200">
              <a:buFont typeface="+mj-lt"/>
              <a:buAutoNum type="arabicPeriod"/>
            </a:pPr>
            <a:r>
              <a:rPr lang="en-US" sz="2000" dirty="0">
                <a:latin typeface="Arial" panose="020B0604020202020204" pitchFamily="34" charset="0"/>
              </a:rPr>
              <a:t>Uses prior knowledge (belief)</a:t>
            </a:r>
          </a:p>
          <a:p>
            <a:pPr marL="457200" indent="-457200">
              <a:buFont typeface="+mj-lt"/>
              <a:buAutoNum type="arabicPeriod"/>
            </a:pPr>
            <a:r>
              <a:rPr lang="en-US" sz="2000" dirty="0">
                <a:latin typeface="Arial" panose="020B0604020202020204" pitchFamily="34" charset="0"/>
              </a:rPr>
              <a:t>Updates this knowledge as we are faced reality</a:t>
            </a:r>
          </a:p>
          <a:p>
            <a:pPr marL="457200" indent="-457200">
              <a:buFont typeface="+mj-lt"/>
              <a:buAutoNum type="arabicPeriod"/>
            </a:pPr>
            <a:r>
              <a:rPr lang="en-US" sz="2000" dirty="0">
                <a:latin typeface="Arial" panose="020B0604020202020204" pitchFamily="34" charset="0"/>
              </a:rPr>
              <a:t>Keeps some level of skepticism about the reality  </a:t>
            </a:r>
          </a:p>
          <a:p>
            <a:r>
              <a:rPr lang="en-US" sz="2000" dirty="0">
                <a:latin typeface="Arial" panose="020B0604020202020204" pitchFamily="34" charset="0"/>
              </a:rPr>
              <a:t>for each question given some parameter </a:t>
            </a:r>
            <a:r>
              <a:rPr lang="en-US" sz="2000" dirty="0">
                <a:effectLst/>
                <a:latin typeface="Arial" panose="020B0604020202020204" pitchFamily="34" charset="0"/>
              </a:rPr>
              <a:t>𝜃.</a:t>
            </a:r>
          </a:p>
          <a:p>
            <a:endParaRPr lang="en-US" sz="2000" dirty="0">
              <a:effectLst/>
              <a:latin typeface="Arial" panose="020B0604020202020204" pitchFamily="34" charset="0"/>
            </a:endParaRPr>
          </a:p>
          <a:p>
            <a:r>
              <a:rPr lang="en-US" sz="2000" dirty="0">
                <a:effectLst/>
                <a:latin typeface="Arial" panose="020B0604020202020204" pitchFamily="34" charset="0"/>
              </a:rPr>
              <a:t>P(𝑟</a:t>
            </a:r>
            <a:r>
              <a:rPr lang="en-US" sz="2000" baseline="30000" dirty="0">
                <a:effectLst/>
                <a:latin typeface="Arial" panose="020B0604020202020204" pitchFamily="34" charset="0"/>
              </a:rPr>
              <a:t>qi</a:t>
            </a:r>
            <a:r>
              <a:rPr lang="en-US" sz="2000" dirty="0">
                <a:effectLst/>
                <a:latin typeface="Arial" panose="020B0604020202020204" pitchFamily="34" charset="0"/>
              </a:rPr>
              <a:t> | 𝜃) </a:t>
            </a:r>
            <a:r>
              <a:rPr lang="en-US" sz="2000" dirty="0">
                <a:latin typeface="Arial" panose="020B0604020202020204" pitchFamily="34" charset="0"/>
              </a:rPr>
              <a:t>is a</a:t>
            </a:r>
            <a:r>
              <a:rPr lang="en-US" sz="2000" dirty="0">
                <a:effectLst/>
                <a:latin typeface="Arial" panose="020B0604020202020204" pitchFamily="34" charset="0"/>
              </a:rPr>
              <a:t> distribution parameterized by 𝜃</a:t>
            </a:r>
          </a:p>
        </p:txBody>
      </p:sp>
      <p:sp>
        <p:nvSpPr>
          <p:cNvPr id="13" name="TextBox 12">
            <a:extLst>
              <a:ext uri="{FF2B5EF4-FFF2-40B4-BE49-F238E27FC236}">
                <a16:creationId xmlns:a16="http://schemas.microsoft.com/office/drawing/2014/main" id="{454FFC49-6B97-4378-94EA-88AE2A803CB6}"/>
              </a:ext>
            </a:extLst>
          </p:cNvPr>
          <p:cNvSpPr txBox="1"/>
          <p:nvPr/>
        </p:nvSpPr>
        <p:spPr bwMode="gray">
          <a:xfrm>
            <a:off x="3870422" y="1306471"/>
            <a:ext cx="3415759" cy="381570"/>
          </a:xfrm>
          <a:prstGeom prst="rect">
            <a:avLst/>
          </a:prstGeom>
          <a:noFill/>
        </p:spPr>
        <p:txBody>
          <a:bodyPr wrap="square">
            <a:spAutoFit/>
          </a:bodyPr>
          <a:lstStyle/>
          <a:p>
            <a:r>
              <a:rPr lang="en-US" sz="1800" dirty="0">
                <a:effectLst/>
                <a:latin typeface="Arial" panose="020B0604020202020204" pitchFamily="34" charset="0"/>
              </a:rPr>
              <a:t>Expected Utility = U  P(𝑟</a:t>
            </a:r>
            <a:r>
              <a:rPr lang="en-US" sz="1800" baseline="30000" dirty="0">
                <a:effectLst/>
                <a:latin typeface="Arial" panose="020B0604020202020204" pitchFamily="34" charset="0"/>
              </a:rPr>
              <a:t>qi</a:t>
            </a:r>
            <a:r>
              <a:rPr lang="en-US" sz="1800" dirty="0">
                <a:effectLst/>
                <a:latin typeface="Arial" panose="020B0604020202020204" pitchFamily="34" charset="0"/>
              </a:rPr>
              <a:t> | 𝜃) </a:t>
            </a:r>
            <a:endParaRPr lang="en-US" dirty="0"/>
          </a:p>
        </p:txBody>
      </p:sp>
      <p:sp>
        <p:nvSpPr>
          <p:cNvPr id="17" name="TextBox 16">
            <a:extLst>
              <a:ext uri="{FF2B5EF4-FFF2-40B4-BE49-F238E27FC236}">
                <a16:creationId xmlns:a16="http://schemas.microsoft.com/office/drawing/2014/main" id="{4DE3CEB0-753C-4AB5-8CF5-112F0CBC443A}"/>
              </a:ext>
            </a:extLst>
          </p:cNvPr>
          <p:cNvSpPr txBox="1"/>
          <p:nvPr/>
        </p:nvSpPr>
        <p:spPr bwMode="gray">
          <a:xfrm>
            <a:off x="267168" y="2211006"/>
            <a:ext cx="4646738" cy="646331"/>
          </a:xfrm>
          <a:prstGeom prst="rect">
            <a:avLst/>
          </a:prstGeom>
          <a:noFill/>
        </p:spPr>
        <p:txBody>
          <a:bodyPr wrap="square">
            <a:spAutoFit/>
          </a:bodyPr>
          <a:lstStyle/>
          <a:p>
            <a:r>
              <a:rPr lang="en-US" sz="1800" dirty="0">
                <a:effectLst/>
                <a:latin typeface="Arial" panose="020B0604020202020204" pitchFamily="34" charset="0"/>
              </a:rPr>
              <a:t>Utility from a given causal mechanism, e.g.,</a:t>
            </a:r>
          </a:p>
          <a:p>
            <a:r>
              <a:rPr lang="en-US" dirty="0">
                <a:latin typeface="Arial" panose="020B0604020202020204" pitchFamily="34" charset="0"/>
              </a:rPr>
              <a:t>Confidence, Difficulty, Qualification Score</a:t>
            </a:r>
          </a:p>
        </p:txBody>
      </p:sp>
      <p:sp>
        <p:nvSpPr>
          <p:cNvPr id="18" name="TextBox 17">
            <a:extLst>
              <a:ext uri="{FF2B5EF4-FFF2-40B4-BE49-F238E27FC236}">
                <a16:creationId xmlns:a16="http://schemas.microsoft.com/office/drawing/2014/main" id="{53796F82-5AD3-4D47-B63B-3DF970A052E3}"/>
              </a:ext>
            </a:extLst>
          </p:cNvPr>
          <p:cNvSpPr txBox="1"/>
          <p:nvPr/>
        </p:nvSpPr>
        <p:spPr bwMode="gray">
          <a:xfrm>
            <a:off x="5901961" y="2306166"/>
            <a:ext cx="3130721" cy="381569"/>
          </a:xfrm>
          <a:prstGeom prst="rect">
            <a:avLst/>
          </a:prstGeom>
          <a:noFill/>
        </p:spPr>
        <p:txBody>
          <a:bodyPr wrap="square">
            <a:spAutoFit/>
          </a:bodyPr>
          <a:lstStyle/>
          <a:p>
            <a:r>
              <a:rPr lang="en-US" sz="1800" dirty="0">
                <a:effectLst/>
                <a:latin typeface="Arial" panose="020B0604020202020204" pitchFamily="34" charset="0"/>
              </a:rPr>
              <a:t>Probability of Yes Answers</a:t>
            </a:r>
          </a:p>
        </p:txBody>
      </p:sp>
      <p:sp>
        <p:nvSpPr>
          <p:cNvPr id="21" name="TextBox 20">
            <a:extLst>
              <a:ext uri="{FF2B5EF4-FFF2-40B4-BE49-F238E27FC236}">
                <a16:creationId xmlns:a16="http://schemas.microsoft.com/office/drawing/2014/main" id="{6A7887F4-B7C2-4649-8FDA-4862B12020C2}"/>
              </a:ext>
            </a:extLst>
          </p:cNvPr>
          <p:cNvSpPr txBox="1"/>
          <p:nvPr/>
        </p:nvSpPr>
        <p:spPr bwMode="gray">
          <a:xfrm>
            <a:off x="832642" y="3270763"/>
            <a:ext cx="3515790" cy="646331"/>
          </a:xfrm>
          <a:prstGeom prst="rect">
            <a:avLst/>
          </a:prstGeom>
          <a:noFill/>
        </p:spPr>
        <p:txBody>
          <a:bodyPr wrap="square">
            <a:spAutoFit/>
          </a:bodyPr>
          <a:lstStyle/>
          <a:p>
            <a:pPr algn="ctr"/>
            <a:r>
              <a:rPr lang="en-US" dirty="0">
                <a:latin typeface="Arial" panose="020B0604020202020204" pitchFamily="34" charset="0"/>
              </a:rPr>
              <a:t>Computed using the </a:t>
            </a:r>
          </a:p>
          <a:p>
            <a:pPr algn="ctr"/>
            <a:r>
              <a:rPr lang="en-US" b="1" dirty="0">
                <a:latin typeface="Arial" panose="020B0604020202020204" pitchFamily="34" charset="0"/>
              </a:rPr>
              <a:t>Thompson Sampling Bandit</a:t>
            </a:r>
            <a:endParaRPr lang="en-US" b="1" dirty="0"/>
          </a:p>
        </p:txBody>
      </p:sp>
      <p:sp>
        <p:nvSpPr>
          <p:cNvPr id="28" name="Rectangle 27">
            <a:extLst>
              <a:ext uri="{FF2B5EF4-FFF2-40B4-BE49-F238E27FC236}">
                <a16:creationId xmlns:a16="http://schemas.microsoft.com/office/drawing/2014/main" id="{46DE5801-1DFC-4626-8659-7AC82107C267}"/>
              </a:ext>
            </a:extLst>
          </p:cNvPr>
          <p:cNvSpPr/>
          <p:nvPr/>
        </p:nvSpPr>
        <p:spPr bwMode="gray">
          <a:xfrm rot="5400000">
            <a:off x="6470578" y="1436491"/>
            <a:ext cx="51275" cy="451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Rectangle 28">
            <a:extLst>
              <a:ext uri="{FF2B5EF4-FFF2-40B4-BE49-F238E27FC236}">
                <a16:creationId xmlns:a16="http://schemas.microsoft.com/office/drawing/2014/main" id="{5EF9BE2B-CA1D-4927-9C3E-1F67F574FBF1}"/>
              </a:ext>
            </a:extLst>
          </p:cNvPr>
          <p:cNvSpPr/>
          <p:nvPr/>
        </p:nvSpPr>
        <p:spPr bwMode="gray">
          <a:xfrm rot="5400000">
            <a:off x="5876323" y="1449613"/>
            <a:ext cx="51275" cy="451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2" name="Content Placeholder 3">
            <a:extLst>
              <a:ext uri="{FF2B5EF4-FFF2-40B4-BE49-F238E27FC236}">
                <a16:creationId xmlns:a16="http://schemas.microsoft.com/office/drawing/2014/main" id="{B148F7DC-49A0-47AC-ACE0-FB63DCE040EB}"/>
              </a:ext>
            </a:extLst>
          </p:cNvPr>
          <p:cNvPicPr>
            <a:picLocks noGrp="1" noChangeAspect="1"/>
          </p:cNvPicPr>
          <p:nvPr>
            <p:ph idx="1"/>
          </p:nvPr>
        </p:nvPicPr>
        <p:blipFill>
          <a:blip r:embed="rId2"/>
          <a:stretch>
            <a:fillRect/>
          </a:stretch>
        </p:blipFill>
        <p:spPr>
          <a:xfrm>
            <a:off x="72941" y="4097448"/>
            <a:ext cx="5351916" cy="2024488"/>
          </a:xfrm>
          <a:prstGeom prst="rect">
            <a:avLst/>
          </a:prstGeom>
        </p:spPr>
      </p:pic>
      <p:sp>
        <p:nvSpPr>
          <p:cNvPr id="15" name="Rectangle 14">
            <a:extLst>
              <a:ext uri="{FF2B5EF4-FFF2-40B4-BE49-F238E27FC236}">
                <a16:creationId xmlns:a16="http://schemas.microsoft.com/office/drawing/2014/main" id="{6FF32C4F-62DB-461D-829C-A6B3F479765F}"/>
              </a:ext>
            </a:extLst>
          </p:cNvPr>
          <p:cNvSpPr/>
          <p:nvPr/>
        </p:nvSpPr>
        <p:spPr>
          <a:xfrm>
            <a:off x="267168" y="6121936"/>
            <a:ext cx="5590453" cy="276999"/>
          </a:xfrm>
          <a:prstGeom prst="rect">
            <a:avLst/>
          </a:prstGeom>
        </p:spPr>
        <p:txBody>
          <a:bodyPr wrap="square">
            <a:spAutoFit/>
          </a:bodyPr>
          <a:lstStyle/>
          <a:p>
            <a:r>
              <a:rPr lang="en-US" sz="1200" dirty="0">
                <a:solidFill>
                  <a:srgbClr val="000000"/>
                </a:solidFill>
                <a:latin typeface="Calibri" panose="020F0502020204030204" pitchFamily="34" charset="0"/>
              </a:rPr>
              <a:t>Source: Silver, https://www.davidsilver.uk/wp-content/uploads/2020/03/XX.pdf</a:t>
            </a:r>
            <a:endParaRPr lang="en-US" sz="1200" dirty="0"/>
          </a:p>
        </p:txBody>
      </p:sp>
    </p:spTree>
    <p:extLst>
      <p:ext uri="{BB962C8B-B14F-4D97-AF65-F5344CB8AC3E}">
        <p14:creationId xmlns:p14="http://schemas.microsoft.com/office/powerpoint/2010/main" val="770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p:bldP spid="28" grpId="0" animBg="1"/>
      <p:bldP spid="29"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4BB3-32F4-4DD4-9B98-DFBBF7835FA4}"/>
              </a:ext>
            </a:extLst>
          </p:cNvPr>
          <p:cNvSpPr>
            <a:spLocks noGrp="1"/>
          </p:cNvSpPr>
          <p:nvPr>
            <p:ph type="title"/>
          </p:nvPr>
        </p:nvSpPr>
        <p:spPr>
          <a:xfrm>
            <a:off x="478369" y="144001"/>
            <a:ext cx="9169401" cy="555840"/>
          </a:xfrm>
        </p:spPr>
        <p:txBody>
          <a:bodyPr anchor="t">
            <a:normAutofit/>
          </a:bodyPr>
          <a:lstStyle/>
          <a:p>
            <a:r>
              <a:rPr lang="en-US" dirty="0"/>
              <a:t>Thompson Sampling Bernoulli Bandit</a:t>
            </a:r>
          </a:p>
        </p:txBody>
      </p:sp>
      <p:pic>
        <p:nvPicPr>
          <p:cNvPr id="5" name="Content Placeholder 4">
            <a:extLst>
              <a:ext uri="{FF2B5EF4-FFF2-40B4-BE49-F238E27FC236}">
                <a16:creationId xmlns:a16="http://schemas.microsoft.com/office/drawing/2014/main" id="{7ED2F2BC-85B9-449F-8850-C59422DFDE78}"/>
              </a:ext>
            </a:extLst>
          </p:cNvPr>
          <p:cNvPicPr>
            <a:picLocks noGrp="1" noChangeAspect="1"/>
          </p:cNvPicPr>
          <p:nvPr>
            <p:ph type="pic" sz="quarter" idx="14"/>
          </p:nvPr>
        </p:nvPicPr>
        <p:blipFill rotWithShape="1">
          <a:blip r:embed="rId2"/>
          <a:stretch/>
        </p:blipFill>
        <p:spPr>
          <a:xfrm>
            <a:off x="421247" y="1653118"/>
            <a:ext cx="6692838" cy="4751916"/>
          </a:xfrm>
          <a:noFill/>
        </p:spPr>
      </p:pic>
      <p:sp>
        <p:nvSpPr>
          <p:cNvPr id="8" name="TextBox 7">
            <a:extLst>
              <a:ext uri="{FF2B5EF4-FFF2-40B4-BE49-F238E27FC236}">
                <a16:creationId xmlns:a16="http://schemas.microsoft.com/office/drawing/2014/main" id="{7A51C731-54D1-42A5-97C7-E5777C0C43FB}"/>
              </a:ext>
            </a:extLst>
          </p:cNvPr>
          <p:cNvSpPr txBox="1"/>
          <p:nvPr/>
        </p:nvSpPr>
        <p:spPr bwMode="gray">
          <a:xfrm>
            <a:off x="7983476" y="2845369"/>
            <a:ext cx="3690079" cy="369332"/>
          </a:xfrm>
          <a:prstGeom prst="rect">
            <a:avLst/>
          </a:prstGeom>
          <a:noFill/>
        </p:spPr>
        <p:txBody>
          <a:bodyPr wrap="square">
            <a:spAutoFit/>
          </a:bodyPr>
          <a:lstStyle/>
          <a:p>
            <a:r>
              <a:rPr lang="en-US" dirty="0"/>
              <a:t>Sample (implicit Exploration)</a:t>
            </a:r>
          </a:p>
        </p:txBody>
      </p:sp>
      <p:sp>
        <p:nvSpPr>
          <p:cNvPr id="9" name="Rectangle 8">
            <a:extLst>
              <a:ext uri="{FF2B5EF4-FFF2-40B4-BE49-F238E27FC236}">
                <a16:creationId xmlns:a16="http://schemas.microsoft.com/office/drawing/2014/main" id="{CDDCF401-0871-4DD2-849B-EDAF20871B1C}"/>
              </a:ext>
            </a:extLst>
          </p:cNvPr>
          <p:cNvSpPr/>
          <p:nvPr/>
        </p:nvSpPr>
        <p:spPr bwMode="gray">
          <a:xfrm>
            <a:off x="6323888" y="2804122"/>
            <a:ext cx="51275" cy="451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3" name="Straight Arrow Connector 12">
            <a:extLst>
              <a:ext uri="{FF2B5EF4-FFF2-40B4-BE49-F238E27FC236}">
                <a16:creationId xmlns:a16="http://schemas.microsoft.com/office/drawing/2014/main" id="{5637C297-DE17-412F-91BD-154A056B5008}"/>
              </a:ext>
            </a:extLst>
          </p:cNvPr>
          <p:cNvCxnSpPr>
            <a:cxnSpLocks/>
          </p:cNvCxnSpPr>
          <p:nvPr/>
        </p:nvCxnSpPr>
        <p:spPr bwMode="gray">
          <a:xfrm>
            <a:off x="6323888" y="3028444"/>
            <a:ext cx="165958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221CBF-41E1-4EE1-ADF8-E88E5A28B68D}"/>
              </a:ext>
            </a:extLst>
          </p:cNvPr>
          <p:cNvSpPr txBox="1"/>
          <p:nvPr/>
        </p:nvSpPr>
        <p:spPr bwMode="gray">
          <a:xfrm>
            <a:off x="8840337" y="4129847"/>
            <a:ext cx="1281449" cy="369332"/>
          </a:xfrm>
          <a:prstGeom prst="rect">
            <a:avLst/>
          </a:prstGeom>
          <a:noFill/>
        </p:spPr>
        <p:txBody>
          <a:bodyPr wrap="square">
            <a:spAutoFit/>
          </a:bodyPr>
          <a:lstStyle/>
          <a:p>
            <a:r>
              <a:rPr lang="en-US" dirty="0"/>
              <a:t> Exploit</a:t>
            </a:r>
          </a:p>
        </p:txBody>
      </p:sp>
      <p:sp>
        <p:nvSpPr>
          <p:cNvPr id="16" name="Rectangle 15">
            <a:extLst>
              <a:ext uri="{FF2B5EF4-FFF2-40B4-BE49-F238E27FC236}">
                <a16:creationId xmlns:a16="http://schemas.microsoft.com/office/drawing/2014/main" id="{2E0C4A00-21DE-4881-B06C-1CBF462C5C1E}"/>
              </a:ext>
            </a:extLst>
          </p:cNvPr>
          <p:cNvSpPr/>
          <p:nvPr/>
        </p:nvSpPr>
        <p:spPr bwMode="gray">
          <a:xfrm>
            <a:off x="5505772" y="4088601"/>
            <a:ext cx="51275" cy="451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412366C1-AE3F-42C6-9B12-D34FBCE43048}"/>
              </a:ext>
            </a:extLst>
          </p:cNvPr>
          <p:cNvCxnSpPr>
            <a:cxnSpLocks/>
            <a:endCxn id="15" idx="1"/>
          </p:cNvCxnSpPr>
          <p:nvPr/>
        </p:nvCxnSpPr>
        <p:spPr bwMode="gray">
          <a:xfrm>
            <a:off x="5505772" y="4312923"/>
            <a:ext cx="3334565" cy="15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5F1B05-ADA2-420A-80A0-823C48435160}"/>
              </a:ext>
            </a:extLst>
          </p:cNvPr>
          <p:cNvSpPr txBox="1"/>
          <p:nvPr/>
        </p:nvSpPr>
        <p:spPr bwMode="gray">
          <a:xfrm>
            <a:off x="8773673" y="5496819"/>
            <a:ext cx="2043450" cy="369332"/>
          </a:xfrm>
          <a:prstGeom prst="rect">
            <a:avLst/>
          </a:prstGeom>
          <a:noFill/>
        </p:spPr>
        <p:txBody>
          <a:bodyPr wrap="square">
            <a:spAutoFit/>
          </a:bodyPr>
          <a:lstStyle/>
          <a:p>
            <a:r>
              <a:rPr lang="en-US" dirty="0"/>
              <a:t> Belief update</a:t>
            </a:r>
          </a:p>
        </p:txBody>
      </p:sp>
      <p:sp>
        <p:nvSpPr>
          <p:cNvPr id="19" name="Rectangle 18">
            <a:extLst>
              <a:ext uri="{FF2B5EF4-FFF2-40B4-BE49-F238E27FC236}">
                <a16:creationId xmlns:a16="http://schemas.microsoft.com/office/drawing/2014/main" id="{9BF96F37-1807-4EFB-87FE-7873DF361ECE}"/>
              </a:ext>
            </a:extLst>
          </p:cNvPr>
          <p:cNvSpPr/>
          <p:nvPr/>
        </p:nvSpPr>
        <p:spPr bwMode="gray">
          <a:xfrm>
            <a:off x="7114085" y="5455573"/>
            <a:ext cx="51275" cy="451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0" name="Straight Arrow Connector 19">
            <a:extLst>
              <a:ext uri="{FF2B5EF4-FFF2-40B4-BE49-F238E27FC236}">
                <a16:creationId xmlns:a16="http://schemas.microsoft.com/office/drawing/2014/main" id="{7E2ECBA0-FC90-48F3-B6FA-CC57A25DBA4F}"/>
              </a:ext>
            </a:extLst>
          </p:cNvPr>
          <p:cNvCxnSpPr>
            <a:cxnSpLocks/>
          </p:cNvCxnSpPr>
          <p:nvPr/>
        </p:nvCxnSpPr>
        <p:spPr bwMode="gray">
          <a:xfrm>
            <a:off x="7114085" y="5679895"/>
            <a:ext cx="165958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AA21F9D-1DC0-402E-899E-35AACAE84724}"/>
              </a:ext>
            </a:extLst>
          </p:cNvPr>
          <p:cNvPicPr>
            <a:picLocks noChangeAspect="1"/>
          </p:cNvPicPr>
          <p:nvPr/>
        </p:nvPicPr>
        <p:blipFill>
          <a:blip r:embed="rId3"/>
          <a:stretch>
            <a:fillRect/>
          </a:stretch>
        </p:blipFill>
        <p:spPr>
          <a:xfrm>
            <a:off x="6200268" y="859978"/>
            <a:ext cx="3012192" cy="1767976"/>
          </a:xfrm>
          <a:prstGeom prst="rect">
            <a:avLst/>
          </a:prstGeom>
        </p:spPr>
      </p:pic>
    </p:spTree>
    <p:extLst>
      <p:ext uri="{BB962C8B-B14F-4D97-AF65-F5344CB8AC3E}">
        <p14:creationId xmlns:p14="http://schemas.microsoft.com/office/powerpoint/2010/main" val="3263274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5" grpId="0"/>
      <p:bldP spid="16" grpId="0" animBg="1"/>
      <p:bldP spid="18"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6680-9287-471E-B9EF-120956B9419B}"/>
              </a:ext>
            </a:extLst>
          </p:cNvPr>
          <p:cNvSpPr>
            <a:spLocks noGrp="1"/>
          </p:cNvSpPr>
          <p:nvPr>
            <p:ph type="title"/>
          </p:nvPr>
        </p:nvSpPr>
        <p:spPr>
          <a:xfrm>
            <a:off x="490299" y="252813"/>
            <a:ext cx="10058400" cy="555840"/>
          </a:xfrm>
        </p:spPr>
        <p:txBody>
          <a:bodyPr/>
          <a:lstStyle/>
          <a:p>
            <a:r>
              <a:rPr lang="en-US" dirty="0"/>
              <a:t>Utility versus Expected Utility Bandit</a:t>
            </a:r>
          </a:p>
        </p:txBody>
      </p:sp>
      <p:pic>
        <p:nvPicPr>
          <p:cNvPr id="5" name="Content Placeholder 4" descr="A close up of a device&#10;&#10;Description automatically generated">
            <a:extLst>
              <a:ext uri="{FF2B5EF4-FFF2-40B4-BE49-F238E27FC236}">
                <a16:creationId xmlns:a16="http://schemas.microsoft.com/office/drawing/2014/main" id="{3CC93BF9-1ACF-48B8-8F4B-5104D66CC0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175" y="1664198"/>
            <a:ext cx="4658644" cy="4658644"/>
          </a:xfrm>
        </p:spPr>
      </p:pic>
      <p:pic>
        <p:nvPicPr>
          <p:cNvPr id="7" name="Picture 6" descr="A close up of a device&#10;&#10;Description automatically generated">
            <a:extLst>
              <a:ext uri="{FF2B5EF4-FFF2-40B4-BE49-F238E27FC236}">
                <a16:creationId xmlns:a16="http://schemas.microsoft.com/office/drawing/2014/main" id="{1C5EB31C-49F0-4281-AAE1-B192BEB36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499" y="1664198"/>
            <a:ext cx="4658644" cy="4658644"/>
          </a:xfrm>
          <a:prstGeom prst="rect">
            <a:avLst/>
          </a:prstGeom>
        </p:spPr>
      </p:pic>
      <p:sp>
        <p:nvSpPr>
          <p:cNvPr id="12" name="TextBox 11">
            <a:extLst>
              <a:ext uri="{FF2B5EF4-FFF2-40B4-BE49-F238E27FC236}">
                <a16:creationId xmlns:a16="http://schemas.microsoft.com/office/drawing/2014/main" id="{4E7CD026-62BF-49D7-93D9-F48D88FC034D}"/>
              </a:ext>
            </a:extLst>
          </p:cNvPr>
          <p:cNvSpPr txBox="1"/>
          <p:nvPr/>
        </p:nvSpPr>
        <p:spPr bwMode="gray">
          <a:xfrm>
            <a:off x="5819541" y="1288183"/>
            <a:ext cx="3529603" cy="3760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Expected Utility</a:t>
            </a:r>
          </a:p>
        </p:txBody>
      </p:sp>
      <p:sp>
        <p:nvSpPr>
          <p:cNvPr id="14" name="TextBox 13">
            <a:extLst>
              <a:ext uri="{FF2B5EF4-FFF2-40B4-BE49-F238E27FC236}">
                <a16:creationId xmlns:a16="http://schemas.microsoft.com/office/drawing/2014/main" id="{C1780E94-62BD-430D-88EF-0AE701316A80}"/>
              </a:ext>
            </a:extLst>
          </p:cNvPr>
          <p:cNvSpPr txBox="1"/>
          <p:nvPr/>
        </p:nvSpPr>
        <p:spPr bwMode="gray">
          <a:xfrm>
            <a:off x="1078056" y="1288183"/>
            <a:ext cx="3529603" cy="3760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Utility</a:t>
            </a:r>
            <a:endParaRPr lang="en-US" sz="1600" dirty="0"/>
          </a:p>
        </p:txBody>
      </p:sp>
    </p:spTree>
    <p:extLst>
      <p:ext uri="{BB962C8B-B14F-4D97-AF65-F5344CB8AC3E}">
        <p14:creationId xmlns:p14="http://schemas.microsoft.com/office/powerpoint/2010/main" val="736020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50F4-4FE0-4275-8933-FD2128C7A516}"/>
              </a:ext>
            </a:extLst>
          </p:cNvPr>
          <p:cNvSpPr>
            <a:spLocks noGrp="1"/>
          </p:cNvSpPr>
          <p:nvPr>
            <p:ph type="title"/>
          </p:nvPr>
        </p:nvSpPr>
        <p:spPr/>
        <p:txBody>
          <a:bodyPr/>
          <a:lstStyle/>
          <a:p>
            <a:r>
              <a:rPr lang="en-US" dirty="0"/>
              <a:t>Difficulty Utility Convergence</a:t>
            </a:r>
          </a:p>
        </p:txBody>
      </p:sp>
      <p:pic>
        <p:nvPicPr>
          <p:cNvPr id="5" name="Picture 4" descr="A close up of a map&#10;&#10;Description automatically generated">
            <a:extLst>
              <a:ext uri="{FF2B5EF4-FFF2-40B4-BE49-F238E27FC236}">
                <a16:creationId xmlns:a16="http://schemas.microsoft.com/office/drawing/2014/main" id="{F232616E-67E1-4570-B970-A662C564D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1826"/>
            <a:ext cx="5715000" cy="5715000"/>
          </a:xfrm>
          <a:prstGeom prst="rect">
            <a:avLst/>
          </a:prstGeom>
        </p:spPr>
      </p:pic>
      <p:pic>
        <p:nvPicPr>
          <p:cNvPr id="19" name="Picture 18" descr="A close up of a map&#10;&#10;Description automatically generated">
            <a:extLst>
              <a:ext uri="{FF2B5EF4-FFF2-40B4-BE49-F238E27FC236}">
                <a16:creationId xmlns:a16="http://schemas.microsoft.com/office/drawing/2014/main" id="{96FF14D5-C2EE-4C31-AAC3-4EDE2F9C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386" y="4032305"/>
            <a:ext cx="2336562" cy="2336562"/>
          </a:xfrm>
          <a:prstGeom prst="rect">
            <a:avLst/>
          </a:prstGeom>
        </p:spPr>
      </p:pic>
      <p:pic>
        <p:nvPicPr>
          <p:cNvPr id="9" name="Picture 8" descr="A close up of a map&#10;&#10;Description automatically generated">
            <a:extLst>
              <a:ext uri="{FF2B5EF4-FFF2-40B4-BE49-F238E27FC236}">
                <a16:creationId xmlns:a16="http://schemas.microsoft.com/office/drawing/2014/main" id="{43E7CDB5-50D7-48E0-A3C4-9D01F22C0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887" y="1004629"/>
            <a:ext cx="5869394" cy="5869394"/>
          </a:xfrm>
          <a:prstGeom prst="rect">
            <a:avLst/>
          </a:prstGeom>
        </p:spPr>
      </p:pic>
      <p:pic>
        <p:nvPicPr>
          <p:cNvPr id="10" name="Content Placeholder 16" descr="A close up of a map&#10;&#10;Description automatically generated">
            <a:extLst>
              <a:ext uri="{FF2B5EF4-FFF2-40B4-BE49-F238E27FC236}">
                <a16:creationId xmlns:a16="http://schemas.microsoft.com/office/drawing/2014/main" id="{EA639D76-8A25-4F98-A42C-261EB28E77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951558" y="3939326"/>
            <a:ext cx="2366402" cy="2366402"/>
          </a:xfrm>
        </p:spPr>
      </p:pic>
    </p:spTree>
    <p:extLst>
      <p:ext uri="{BB962C8B-B14F-4D97-AF65-F5344CB8AC3E}">
        <p14:creationId xmlns:p14="http://schemas.microsoft.com/office/powerpoint/2010/main" val="1532270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5A64-1EF9-4A98-99FC-DC0963562E37}"/>
              </a:ext>
            </a:extLst>
          </p:cNvPr>
          <p:cNvSpPr>
            <a:spLocks noGrp="1"/>
          </p:cNvSpPr>
          <p:nvPr>
            <p:ph type="title"/>
          </p:nvPr>
        </p:nvSpPr>
        <p:spPr>
          <a:xfrm>
            <a:off x="478369" y="144001"/>
            <a:ext cx="9169401" cy="555840"/>
          </a:xfrm>
        </p:spPr>
        <p:txBody>
          <a:bodyPr anchor="t">
            <a:normAutofit/>
          </a:bodyPr>
          <a:lstStyle/>
          <a:p>
            <a:r>
              <a:rPr lang="en-US" dirty="0"/>
              <a:t>Convergence by Programming Qualification Score</a:t>
            </a:r>
          </a:p>
        </p:txBody>
      </p:sp>
      <p:pic>
        <p:nvPicPr>
          <p:cNvPr id="7" name="Picture 6" descr="A close up of a device&#10;&#10;Description automatically generated">
            <a:extLst>
              <a:ext uri="{FF2B5EF4-FFF2-40B4-BE49-F238E27FC236}">
                <a16:creationId xmlns:a16="http://schemas.microsoft.com/office/drawing/2014/main" id="{FF014CCD-9200-4FE6-BAE7-C4B60194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583" y="3969639"/>
            <a:ext cx="2888361" cy="2888361"/>
          </a:xfrm>
          <a:prstGeom prst="rect">
            <a:avLst/>
          </a:prstGeom>
        </p:spPr>
      </p:pic>
      <p:pic>
        <p:nvPicPr>
          <p:cNvPr id="9" name="Picture 8">
            <a:extLst>
              <a:ext uri="{FF2B5EF4-FFF2-40B4-BE49-F238E27FC236}">
                <a16:creationId xmlns:a16="http://schemas.microsoft.com/office/drawing/2014/main" id="{E0313E55-AB61-4441-A327-E6CC0EBD2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984" y="1084229"/>
            <a:ext cx="2990088" cy="2990088"/>
          </a:xfrm>
          <a:prstGeom prst="rect">
            <a:avLst/>
          </a:prstGeom>
        </p:spPr>
      </p:pic>
      <p:pic>
        <p:nvPicPr>
          <p:cNvPr id="15" name="Content Placeholder 14" descr="A close up of a map&#10;&#10;Description automatically generated">
            <a:extLst>
              <a:ext uri="{FF2B5EF4-FFF2-40B4-BE49-F238E27FC236}">
                <a16:creationId xmlns:a16="http://schemas.microsoft.com/office/drawing/2014/main" id="{14B6A3F2-54CA-4432-B7F5-CE6E50410A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92254" y="1084229"/>
            <a:ext cx="2990088" cy="2990088"/>
          </a:xfrm>
        </p:spPr>
      </p:pic>
      <p:pic>
        <p:nvPicPr>
          <p:cNvPr id="17" name="Picture 16" descr="A close up of a logo&#10;&#10;Description automatically generated">
            <a:extLst>
              <a:ext uri="{FF2B5EF4-FFF2-40B4-BE49-F238E27FC236}">
                <a16:creationId xmlns:a16="http://schemas.microsoft.com/office/drawing/2014/main" id="{AAC9D44C-36D5-432E-98DB-AD4861CAD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0743" y="3969638"/>
            <a:ext cx="2888362" cy="2888362"/>
          </a:xfrm>
          <a:prstGeom prst="rect">
            <a:avLst/>
          </a:prstGeom>
        </p:spPr>
      </p:pic>
      <p:pic>
        <p:nvPicPr>
          <p:cNvPr id="19" name="Picture 18" descr="A close up of a map&#10;&#10;Description automatically generated">
            <a:extLst>
              <a:ext uri="{FF2B5EF4-FFF2-40B4-BE49-F238E27FC236}">
                <a16:creationId xmlns:a16="http://schemas.microsoft.com/office/drawing/2014/main" id="{97EE5A3E-CE23-4DB1-9DC5-ABB2D1671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01" y="1083106"/>
            <a:ext cx="2992334" cy="2992334"/>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CE07C31C-FD8E-4024-BC55-44E2058450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67" y="3969638"/>
            <a:ext cx="2888362" cy="2888362"/>
          </a:xfrm>
          <a:prstGeom prst="rect">
            <a:avLst/>
          </a:prstGeom>
        </p:spPr>
      </p:pic>
      <p:sp>
        <p:nvSpPr>
          <p:cNvPr id="22" name="TextBox 21">
            <a:extLst>
              <a:ext uri="{FF2B5EF4-FFF2-40B4-BE49-F238E27FC236}">
                <a16:creationId xmlns:a16="http://schemas.microsoft.com/office/drawing/2014/main" id="{92F13EC7-D4B3-4C7B-979C-00CFD8A74598}"/>
              </a:ext>
            </a:extLst>
          </p:cNvPr>
          <p:cNvSpPr txBox="1"/>
          <p:nvPr/>
        </p:nvSpPr>
        <p:spPr bwMode="gray">
          <a:xfrm>
            <a:off x="1315206" y="812684"/>
            <a:ext cx="1161683" cy="2599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Score=3</a:t>
            </a:r>
          </a:p>
        </p:txBody>
      </p:sp>
      <p:sp>
        <p:nvSpPr>
          <p:cNvPr id="24" name="TextBox 23">
            <a:extLst>
              <a:ext uri="{FF2B5EF4-FFF2-40B4-BE49-F238E27FC236}">
                <a16:creationId xmlns:a16="http://schemas.microsoft.com/office/drawing/2014/main" id="{DEBB6873-88FE-4FB5-9882-D225D4FA2541}"/>
              </a:ext>
            </a:extLst>
          </p:cNvPr>
          <p:cNvSpPr txBox="1"/>
          <p:nvPr/>
        </p:nvSpPr>
        <p:spPr bwMode="gray">
          <a:xfrm>
            <a:off x="7948186" y="812684"/>
            <a:ext cx="1161683" cy="2599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Score=5</a:t>
            </a:r>
          </a:p>
        </p:txBody>
      </p:sp>
      <p:sp>
        <p:nvSpPr>
          <p:cNvPr id="26" name="TextBox 25">
            <a:extLst>
              <a:ext uri="{FF2B5EF4-FFF2-40B4-BE49-F238E27FC236}">
                <a16:creationId xmlns:a16="http://schemas.microsoft.com/office/drawing/2014/main" id="{260D845A-6F6A-49D0-A91F-2EB34023789D}"/>
              </a:ext>
            </a:extLst>
          </p:cNvPr>
          <p:cNvSpPr txBox="1"/>
          <p:nvPr/>
        </p:nvSpPr>
        <p:spPr bwMode="gray">
          <a:xfrm>
            <a:off x="4660849" y="812684"/>
            <a:ext cx="1161683" cy="25994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b="1" dirty="0"/>
              <a:t>Score=4</a:t>
            </a:r>
          </a:p>
        </p:txBody>
      </p:sp>
    </p:spTree>
    <p:extLst>
      <p:ext uri="{BB962C8B-B14F-4D97-AF65-F5344CB8AC3E}">
        <p14:creationId xmlns:p14="http://schemas.microsoft.com/office/powerpoint/2010/main" val="18533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44F3-1843-4F49-84B1-C71634CECD2D}"/>
              </a:ext>
            </a:extLst>
          </p:cNvPr>
          <p:cNvSpPr>
            <a:spLocks noGrp="1"/>
          </p:cNvSpPr>
          <p:nvPr>
            <p:ph type="title"/>
          </p:nvPr>
        </p:nvSpPr>
        <p:spPr>
          <a:xfrm>
            <a:off x="271541" y="78361"/>
            <a:ext cx="9046631" cy="576293"/>
          </a:xfrm>
        </p:spPr>
        <p:txBody>
          <a:bodyPr/>
          <a:lstStyle/>
          <a:p>
            <a:r>
              <a:rPr lang="en-US" sz="2800" dirty="0"/>
              <a:t>RP.3 Impact of Fault Understanding on bug fixing</a:t>
            </a:r>
          </a:p>
        </p:txBody>
      </p:sp>
      <p:sp>
        <p:nvSpPr>
          <p:cNvPr id="8" name="Slide Number Placeholder 7">
            <a:extLst>
              <a:ext uri="{FF2B5EF4-FFF2-40B4-BE49-F238E27FC236}">
                <a16:creationId xmlns:a16="http://schemas.microsoft.com/office/drawing/2014/main" id="{78AE5DD5-82F6-4FF3-87EF-2C747B9D19FE}"/>
              </a:ext>
            </a:extLst>
          </p:cNvPr>
          <p:cNvSpPr>
            <a:spLocks noGrp="1"/>
          </p:cNvSpPr>
          <p:nvPr>
            <p:ph type="sldNum" sz="quarter" idx="16"/>
          </p:nvPr>
        </p:nvSpPr>
        <p:spPr/>
        <p:txBody>
          <a:bodyPr/>
          <a:lstStyle/>
          <a:p>
            <a:fld id="{D9B91DFE-F18F-4C9B-AD43-68939A9281C4}" type="slidenum">
              <a:rPr lang="en-US" smtClean="0"/>
              <a:t>47</a:t>
            </a:fld>
            <a:endParaRPr lang="en-US"/>
          </a:p>
        </p:txBody>
      </p:sp>
      <p:graphicFrame>
        <p:nvGraphicFramePr>
          <p:cNvPr id="4" name="Table 3">
            <a:extLst>
              <a:ext uri="{FF2B5EF4-FFF2-40B4-BE49-F238E27FC236}">
                <a16:creationId xmlns:a16="http://schemas.microsoft.com/office/drawing/2014/main" id="{A9C2B340-1D0E-4C08-B164-BBC730C067F5}"/>
              </a:ext>
            </a:extLst>
          </p:cNvPr>
          <p:cNvGraphicFramePr>
            <a:graphicFrameLocks noGrp="1"/>
          </p:cNvGraphicFramePr>
          <p:nvPr>
            <p:extLst>
              <p:ext uri="{D42A27DB-BD31-4B8C-83A1-F6EECF244321}">
                <p14:modId xmlns:p14="http://schemas.microsoft.com/office/powerpoint/2010/main" val="627439048"/>
              </p:ext>
            </p:extLst>
          </p:nvPr>
        </p:nvGraphicFramePr>
        <p:xfrm>
          <a:off x="5370990" y="3202188"/>
          <a:ext cx="6821009" cy="3297499"/>
        </p:xfrm>
        <a:graphic>
          <a:graphicData uri="http://schemas.openxmlformats.org/drawingml/2006/table">
            <a:tbl>
              <a:tblPr firstRow="1" firstCol="1" bandRow="1"/>
              <a:tblGrid>
                <a:gridCol w="1215706">
                  <a:extLst>
                    <a:ext uri="{9D8B030D-6E8A-4147-A177-3AD203B41FA5}">
                      <a16:colId xmlns:a16="http://schemas.microsoft.com/office/drawing/2014/main" val="1473370900"/>
                    </a:ext>
                  </a:extLst>
                </a:gridCol>
                <a:gridCol w="1848556">
                  <a:extLst>
                    <a:ext uri="{9D8B030D-6E8A-4147-A177-3AD203B41FA5}">
                      <a16:colId xmlns:a16="http://schemas.microsoft.com/office/drawing/2014/main" val="2769457634"/>
                    </a:ext>
                  </a:extLst>
                </a:gridCol>
                <a:gridCol w="1783798">
                  <a:extLst>
                    <a:ext uri="{9D8B030D-6E8A-4147-A177-3AD203B41FA5}">
                      <a16:colId xmlns:a16="http://schemas.microsoft.com/office/drawing/2014/main" val="3591812298"/>
                    </a:ext>
                  </a:extLst>
                </a:gridCol>
                <a:gridCol w="1972949">
                  <a:extLst>
                    <a:ext uri="{9D8B030D-6E8A-4147-A177-3AD203B41FA5}">
                      <a16:colId xmlns:a16="http://schemas.microsoft.com/office/drawing/2014/main" val="2166591402"/>
                    </a:ext>
                  </a:extLst>
                </a:gridCol>
              </a:tblGrid>
              <a:tr h="1122501">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400" b="1" kern="800" dirty="0">
                          <a:solidFill>
                            <a:schemeClr val="lt1"/>
                          </a:solidFill>
                          <a:effectLst/>
                          <a:latin typeface="+mj-lt"/>
                          <a:ea typeface="+mn-ea"/>
                          <a:cs typeface="+mn-cs"/>
                        </a:rPr>
                        <a:t>Statistic</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rPr>
                        <a:t>No Explanation</a:t>
                      </a:r>
                    </a:p>
                    <a:p>
                      <a:pPr marL="0" marR="0" algn="ctr">
                        <a:lnSpc>
                          <a:spcPts val="1150"/>
                        </a:lnSpc>
                        <a:spcBef>
                          <a:spcPts val="0"/>
                        </a:spcBef>
                        <a:spcAft>
                          <a:spcPts val="0"/>
                        </a:spcAft>
                      </a:pPr>
                      <a:r>
                        <a:rPr lang="en-US" sz="1600" kern="800" dirty="0">
                          <a:effectLst/>
                          <a:latin typeface="+mj-lt"/>
                        </a:rPr>
                        <a:t>&lt; </a:t>
                      </a:r>
                    </a:p>
                    <a:p>
                      <a:pPr marL="0" marR="0" algn="ctr">
                        <a:lnSpc>
                          <a:spcPts val="1150"/>
                        </a:lnSpc>
                        <a:spcBef>
                          <a:spcPts val="0"/>
                        </a:spcBef>
                        <a:spcAft>
                          <a:spcPts val="0"/>
                        </a:spcAft>
                      </a:pPr>
                      <a:r>
                        <a:rPr lang="en-US" sz="1600" kern="800" dirty="0">
                          <a:effectLst/>
                          <a:latin typeface="+mj-lt"/>
                        </a:rPr>
                        <a:t>Root-cause</a:t>
                      </a:r>
                      <a:endParaRPr lang="en-US" sz="1600" kern="800" dirty="0">
                        <a:effectLst/>
                        <a:latin typeface="+mj-lt"/>
                        <a:ea typeface="Times New Roman" panose="02020603050405020304" pitchFamily="18" charset="0"/>
                        <a:cs typeface="Times New Roman" panose="02020603050405020304" pitchFamily="18" charset="0"/>
                      </a:endParaRP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rPr>
                        <a:t>Root-Cause </a:t>
                      </a:r>
                    </a:p>
                    <a:p>
                      <a:pPr marL="0" marR="0" algn="ctr">
                        <a:lnSpc>
                          <a:spcPts val="1150"/>
                        </a:lnSpc>
                        <a:spcBef>
                          <a:spcPts val="0"/>
                        </a:spcBef>
                        <a:spcAft>
                          <a:spcPts val="0"/>
                        </a:spcAft>
                      </a:pPr>
                      <a:r>
                        <a:rPr lang="en-US" sz="1600" kern="800" dirty="0">
                          <a:effectLst/>
                          <a:latin typeface="+mj-lt"/>
                        </a:rPr>
                        <a:t>&lt; </a:t>
                      </a:r>
                    </a:p>
                    <a:p>
                      <a:pPr marL="0" marR="0" algn="ctr">
                        <a:lnSpc>
                          <a:spcPts val="1150"/>
                        </a:lnSpc>
                        <a:spcBef>
                          <a:spcPts val="0"/>
                        </a:spcBef>
                        <a:spcAft>
                          <a:spcPts val="0"/>
                        </a:spcAft>
                      </a:pPr>
                      <a:r>
                        <a:rPr lang="en-US" sz="1600" kern="800" dirty="0">
                          <a:effectLst/>
                          <a:latin typeface="+mj-lt"/>
                        </a:rPr>
                        <a:t>Fault removal</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rPr>
                        <a:t>No Explanation</a:t>
                      </a:r>
                    </a:p>
                    <a:p>
                      <a:pPr marL="0" marR="0" algn="ctr">
                        <a:lnSpc>
                          <a:spcPts val="1150"/>
                        </a:lnSpc>
                        <a:spcBef>
                          <a:spcPts val="0"/>
                        </a:spcBef>
                        <a:spcAft>
                          <a:spcPts val="0"/>
                        </a:spcAft>
                      </a:pPr>
                      <a:r>
                        <a:rPr lang="en-US" sz="1600" kern="800" dirty="0">
                          <a:effectLst/>
                          <a:latin typeface="+mj-lt"/>
                        </a:rPr>
                        <a:t>&lt; </a:t>
                      </a:r>
                    </a:p>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Fault removal</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extLst>
                  <a:ext uri="{0D108BD9-81ED-4DB2-BD59-A6C34878D82A}">
                    <a16:rowId xmlns:a16="http://schemas.microsoft.com/office/drawing/2014/main" val="1395558012"/>
                  </a:ext>
                </a:extLst>
              </a:tr>
              <a:tr h="548231">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p-value</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ct val="10000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0.012</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0.018</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0.00001</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extLst>
                  <a:ext uri="{0D108BD9-81ED-4DB2-BD59-A6C34878D82A}">
                    <a16:rowId xmlns:a16="http://schemas.microsoft.com/office/drawing/2014/main" val="2542918629"/>
                  </a:ext>
                </a:extLst>
              </a:tr>
              <a:tr h="538828">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Cohen-d</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ct val="10000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0.74</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0.68</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1.48</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extLst>
                  <a:ext uri="{0D108BD9-81ED-4DB2-BD59-A6C34878D82A}">
                    <a16:rowId xmlns:a16="http://schemas.microsoft.com/office/drawing/2014/main" val="2514033072"/>
                  </a:ext>
                </a:extLst>
              </a:tr>
              <a:tr h="638317">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Strength</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ct val="10000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Large</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Large</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Large</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extLst>
                  <a:ext uri="{0D108BD9-81ED-4DB2-BD59-A6C34878D82A}">
                    <a16:rowId xmlns:a16="http://schemas.microsoft.com/office/drawing/2014/main" val="1403969047"/>
                  </a:ext>
                </a:extLst>
              </a:tr>
              <a:tr h="449622">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pos-hoc Power</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48%</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43%</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94%</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20000"/>
                      </a:srgbClr>
                    </a:solidFill>
                  </a:tcPr>
                </a:tc>
                <a:extLst>
                  <a:ext uri="{0D108BD9-81ED-4DB2-BD59-A6C34878D82A}">
                    <a16:rowId xmlns:a16="http://schemas.microsoft.com/office/drawing/2014/main" val="798071717"/>
                  </a:ext>
                </a:extLst>
              </a:tr>
            </a:tbl>
          </a:graphicData>
        </a:graphic>
      </p:graphicFrame>
      <p:graphicFrame>
        <p:nvGraphicFramePr>
          <p:cNvPr id="2" name="Table 1">
            <a:extLst>
              <a:ext uri="{FF2B5EF4-FFF2-40B4-BE49-F238E27FC236}">
                <a16:creationId xmlns:a16="http://schemas.microsoft.com/office/drawing/2014/main" id="{BC01A20F-C3A8-459B-BA81-FCD03B4D6B51}"/>
              </a:ext>
            </a:extLst>
          </p:cNvPr>
          <p:cNvGraphicFramePr>
            <a:graphicFrameLocks noGrp="1"/>
          </p:cNvGraphicFramePr>
          <p:nvPr>
            <p:extLst>
              <p:ext uri="{D42A27DB-BD31-4B8C-83A1-F6EECF244321}">
                <p14:modId xmlns:p14="http://schemas.microsoft.com/office/powerpoint/2010/main" val="2130339426"/>
              </p:ext>
            </p:extLst>
          </p:nvPr>
        </p:nvGraphicFramePr>
        <p:xfrm>
          <a:off x="5370990" y="2057702"/>
          <a:ext cx="6784172" cy="1133810"/>
        </p:xfrm>
        <a:graphic>
          <a:graphicData uri="http://schemas.openxmlformats.org/drawingml/2006/table">
            <a:tbl>
              <a:tblPr firstRow="1" firstCol="1" bandRow="1"/>
              <a:tblGrid>
                <a:gridCol w="1212684">
                  <a:extLst>
                    <a:ext uri="{9D8B030D-6E8A-4147-A177-3AD203B41FA5}">
                      <a16:colId xmlns:a16="http://schemas.microsoft.com/office/drawing/2014/main" val="1681004835"/>
                    </a:ext>
                  </a:extLst>
                </a:gridCol>
                <a:gridCol w="1867094">
                  <a:extLst>
                    <a:ext uri="{9D8B030D-6E8A-4147-A177-3AD203B41FA5}">
                      <a16:colId xmlns:a16="http://schemas.microsoft.com/office/drawing/2014/main" val="943314822"/>
                    </a:ext>
                  </a:extLst>
                </a:gridCol>
                <a:gridCol w="1767425">
                  <a:extLst>
                    <a:ext uri="{9D8B030D-6E8A-4147-A177-3AD203B41FA5}">
                      <a16:colId xmlns:a16="http://schemas.microsoft.com/office/drawing/2014/main" val="857785014"/>
                    </a:ext>
                  </a:extLst>
                </a:gridCol>
                <a:gridCol w="1936969">
                  <a:extLst>
                    <a:ext uri="{9D8B030D-6E8A-4147-A177-3AD203B41FA5}">
                      <a16:colId xmlns:a16="http://schemas.microsoft.com/office/drawing/2014/main" val="3754992634"/>
                    </a:ext>
                  </a:extLst>
                </a:gridCol>
              </a:tblGrid>
              <a:tr h="585579">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400" b="1" kern="800" dirty="0">
                          <a:solidFill>
                            <a:schemeClr val="lt1"/>
                          </a:solidFill>
                          <a:effectLst/>
                          <a:latin typeface="+mj-lt"/>
                          <a:ea typeface="+mn-ea"/>
                          <a:cs typeface="+mn-cs"/>
                        </a:rPr>
                        <a:t>Statistic</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rPr>
                        <a:t>No Explanation</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rPr>
                        <a:t>Root-Cause </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Fault removal</a:t>
                      </a:r>
                    </a:p>
                  </a:txBody>
                  <a:tcPr marL="36576" marR="36576"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5300F"/>
                    </a:solidFill>
                  </a:tcPr>
                </a:tc>
                <a:extLst>
                  <a:ext uri="{0D108BD9-81ED-4DB2-BD59-A6C34878D82A}">
                    <a16:rowId xmlns:a16="http://schemas.microsoft.com/office/drawing/2014/main" val="2812021928"/>
                  </a:ext>
                </a:extLst>
              </a:tr>
              <a:tr h="548231">
                <a:tc>
                  <a:txBody>
                    <a:bodyPr/>
                    <a:lstStyle>
                      <a:lvl1pPr marL="0" algn="l" defTabSz="646389" rtl="0" eaLnBrk="1" latinLnBrk="0" hangingPunct="1">
                        <a:defRPr sz="1300" b="1" kern="1200">
                          <a:solidFill>
                            <a:schemeClr val="lt1"/>
                          </a:solidFill>
                          <a:latin typeface="Calibri" panose="020F0502020204030204"/>
                        </a:defRPr>
                      </a:lvl1pPr>
                      <a:lvl2pPr marL="323195" algn="l" defTabSz="646389" rtl="0" eaLnBrk="1" latinLnBrk="0" hangingPunct="1">
                        <a:defRPr sz="1300" b="1" kern="1200">
                          <a:solidFill>
                            <a:schemeClr val="lt1"/>
                          </a:solidFill>
                          <a:latin typeface="Calibri" panose="020F0502020204030204"/>
                        </a:defRPr>
                      </a:lvl2pPr>
                      <a:lvl3pPr marL="646389" algn="l" defTabSz="646389" rtl="0" eaLnBrk="1" latinLnBrk="0" hangingPunct="1">
                        <a:defRPr sz="1300" b="1" kern="1200">
                          <a:solidFill>
                            <a:schemeClr val="lt1"/>
                          </a:solidFill>
                          <a:latin typeface="Calibri" panose="020F0502020204030204"/>
                        </a:defRPr>
                      </a:lvl3pPr>
                      <a:lvl4pPr marL="969584" algn="l" defTabSz="646389" rtl="0" eaLnBrk="1" latinLnBrk="0" hangingPunct="1">
                        <a:defRPr sz="1300" b="1" kern="1200">
                          <a:solidFill>
                            <a:schemeClr val="lt1"/>
                          </a:solidFill>
                          <a:latin typeface="Calibri" panose="020F0502020204030204"/>
                        </a:defRPr>
                      </a:lvl4pPr>
                      <a:lvl5pPr marL="1292779" algn="l" defTabSz="646389" rtl="0" eaLnBrk="1" latinLnBrk="0" hangingPunct="1">
                        <a:defRPr sz="1300" b="1" kern="1200">
                          <a:solidFill>
                            <a:schemeClr val="lt1"/>
                          </a:solidFill>
                          <a:latin typeface="Calibri" panose="020F0502020204030204"/>
                        </a:defRPr>
                      </a:lvl5pPr>
                      <a:lvl6pPr marL="1615973" algn="l" defTabSz="646389" rtl="0" eaLnBrk="1" latinLnBrk="0" hangingPunct="1">
                        <a:defRPr sz="1300" b="1" kern="1200">
                          <a:solidFill>
                            <a:schemeClr val="lt1"/>
                          </a:solidFill>
                          <a:latin typeface="Calibri" panose="020F0502020204030204"/>
                        </a:defRPr>
                      </a:lvl6pPr>
                      <a:lvl7pPr marL="1939168" algn="l" defTabSz="646389" rtl="0" eaLnBrk="1" latinLnBrk="0" hangingPunct="1">
                        <a:defRPr sz="1300" b="1" kern="1200">
                          <a:solidFill>
                            <a:schemeClr val="lt1"/>
                          </a:solidFill>
                          <a:latin typeface="Calibri" panose="020F0502020204030204"/>
                        </a:defRPr>
                      </a:lvl7pPr>
                      <a:lvl8pPr marL="2262363" algn="l" defTabSz="646389" rtl="0" eaLnBrk="1" latinLnBrk="0" hangingPunct="1">
                        <a:defRPr sz="1300" b="1" kern="1200">
                          <a:solidFill>
                            <a:schemeClr val="lt1"/>
                          </a:solidFill>
                          <a:latin typeface="Calibri" panose="020F0502020204030204"/>
                        </a:defRPr>
                      </a:lvl8pPr>
                      <a:lvl9pPr marL="2585557" algn="l" defTabSz="646389" rtl="0" eaLnBrk="1" latinLnBrk="0" hangingPunct="1">
                        <a:defRPr sz="1300" b="1" kern="1200">
                          <a:solidFill>
                            <a:schemeClr val="lt1"/>
                          </a:solidFill>
                          <a:latin typeface="Calibri" panose="020F0502020204030204"/>
                        </a:defRPr>
                      </a:lvl9pPr>
                    </a:lstStyle>
                    <a:p>
                      <a:pPr marL="0" marR="0" algn="ctr">
                        <a:lnSpc>
                          <a:spcPts val="1150"/>
                        </a:lnSpc>
                        <a:spcBef>
                          <a:spcPts val="0"/>
                        </a:spcBef>
                        <a:spcAft>
                          <a:spcPts val="0"/>
                        </a:spcAft>
                      </a:pPr>
                      <a:r>
                        <a:rPr lang="en-US" sz="1600" kern="800" dirty="0">
                          <a:effectLst/>
                          <a:latin typeface="+mj-lt"/>
                          <a:ea typeface="Times New Roman" panose="02020603050405020304" pitchFamily="18" charset="0"/>
                          <a:cs typeface="Times New Roman" panose="02020603050405020304" pitchFamily="18" charset="0"/>
                        </a:rPr>
                        <a:t>Accuracy</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ct val="10000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46%</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81%</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tc>
                  <a:txBody>
                    <a:bodyPr/>
                    <a:lstStyle>
                      <a:lvl1pPr marL="0" algn="l" defTabSz="646389" rtl="0" eaLnBrk="1" latinLnBrk="0" hangingPunct="1">
                        <a:defRPr sz="1300" kern="1200">
                          <a:solidFill>
                            <a:schemeClr val="dk1"/>
                          </a:solidFill>
                          <a:latin typeface="Calibri" panose="020F0502020204030204"/>
                        </a:defRPr>
                      </a:lvl1pPr>
                      <a:lvl2pPr marL="323195" algn="l" defTabSz="646389" rtl="0" eaLnBrk="1" latinLnBrk="0" hangingPunct="1">
                        <a:defRPr sz="1300" kern="1200">
                          <a:solidFill>
                            <a:schemeClr val="dk1"/>
                          </a:solidFill>
                          <a:latin typeface="Calibri" panose="020F0502020204030204"/>
                        </a:defRPr>
                      </a:lvl2pPr>
                      <a:lvl3pPr marL="646389" algn="l" defTabSz="646389" rtl="0" eaLnBrk="1" latinLnBrk="0" hangingPunct="1">
                        <a:defRPr sz="1300" kern="1200">
                          <a:solidFill>
                            <a:schemeClr val="dk1"/>
                          </a:solidFill>
                          <a:latin typeface="Calibri" panose="020F0502020204030204"/>
                        </a:defRPr>
                      </a:lvl3pPr>
                      <a:lvl4pPr marL="969584" algn="l" defTabSz="646389" rtl="0" eaLnBrk="1" latinLnBrk="0" hangingPunct="1">
                        <a:defRPr sz="1300" kern="1200">
                          <a:solidFill>
                            <a:schemeClr val="dk1"/>
                          </a:solidFill>
                          <a:latin typeface="Calibri" panose="020F0502020204030204"/>
                        </a:defRPr>
                      </a:lvl4pPr>
                      <a:lvl5pPr marL="1292779" algn="l" defTabSz="646389" rtl="0" eaLnBrk="1" latinLnBrk="0" hangingPunct="1">
                        <a:defRPr sz="1300" kern="1200">
                          <a:solidFill>
                            <a:schemeClr val="dk1"/>
                          </a:solidFill>
                          <a:latin typeface="Calibri" panose="020F0502020204030204"/>
                        </a:defRPr>
                      </a:lvl5pPr>
                      <a:lvl6pPr marL="1615973" algn="l" defTabSz="646389" rtl="0" eaLnBrk="1" latinLnBrk="0" hangingPunct="1">
                        <a:defRPr sz="1300" kern="1200">
                          <a:solidFill>
                            <a:schemeClr val="dk1"/>
                          </a:solidFill>
                          <a:latin typeface="Calibri" panose="020F0502020204030204"/>
                        </a:defRPr>
                      </a:lvl6pPr>
                      <a:lvl7pPr marL="1939168" algn="l" defTabSz="646389" rtl="0" eaLnBrk="1" latinLnBrk="0" hangingPunct="1">
                        <a:defRPr sz="1300" kern="1200">
                          <a:solidFill>
                            <a:schemeClr val="dk1"/>
                          </a:solidFill>
                          <a:latin typeface="Calibri" panose="020F0502020204030204"/>
                        </a:defRPr>
                      </a:lvl7pPr>
                      <a:lvl8pPr marL="2262363" algn="l" defTabSz="646389" rtl="0" eaLnBrk="1" latinLnBrk="0" hangingPunct="1">
                        <a:defRPr sz="1300" kern="1200">
                          <a:solidFill>
                            <a:schemeClr val="dk1"/>
                          </a:solidFill>
                          <a:latin typeface="Calibri" panose="020F0502020204030204"/>
                        </a:defRPr>
                      </a:lvl8pPr>
                      <a:lvl9pPr marL="2585557" algn="l" defTabSz="646389" rtl="0" eaLnBrk="1" latinLnBrk="0" hangingPunct="1">
                        <a:defRPr sz="1300" kern="1200">
                          <a:solidFill>
                            <a:schemeClr val="dk1"/>
                          </a:solidFill>
                          <a:latin typeface="Calibri" panose="020F0502020204030204"/>
                        </a:defRPr>
                      </a:lvl9pPr>
                    </a:lstStyle>
                    <a:p>
                      <a:pPr marL="0" marR="0" algn="ctr">
                        <a:lnSpc>
                          <a:spcPts val="1150"/>
                        </a:lnSpc>
                        <a:spcBef>
                          <a:spcPts val="0"/>
                        </a:spcBef>
                        <a:spcAft>
                          <a:spcPts val="0"/>
                        </a:spcAft>
                      </a:pPr>
                      <a:r>
                        <a:rPr lang="en-US" sz="1800" kern="800" dirty="0">
                          <a:effectLst/>
                          <a:latin typeface="+mj-lt"/>
                          <a:ea typeface="Times New Roman" panose="02020603050405020304" pitchFamily="18" charset="0"/>
                          <a:cs typeface="Times New Roman" panose="02020603050405020304" pitchFamily="18" charset="0"/>
                        </a:rPr>
                        <a:t>100%</a:t>
                      </a:r>
                    </a:p>
                  </a:txBody>
                  <a:tcPr marL="36576" marR="36576"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5300F">
                        <a:tint val="40000"/>
                      </a:srgbClr>
                    </a:solidFill>
                  </a:tcPr>
                </a:tc>
                <a:extLst>
                  <a:ext uri="{0D108BD9-81ED-4DB2-BD59-A6C34878D82A}">
                    <a16:rowId xmlns:a16="http://schemas.microsoft.com/office/drawing/2014/main" val="2517179747"/>
                  </a:ext>
                </a:extLst>
              </a:tr>
            </a:tbl>
          </a:graphicData>
        </a:graphic>
      </p:graphicFrame>
      <p:sp>
        <p:nvSpPr>
          <p:cNvPr id="6" name="Rectangle 5">
            <a:extLst>
              <a:ext uri="{FF2B5EF4-FFF2-40B4-BE49-F238E27FC236}">
                <a16:creationId xmlns:a16="http://schemas.microsoft.com/office/drawing/2014/main" id="{EA1F0BBA-4088-4361-8DF7-62B82A04254E}"/>
              </a:ext>
            </a:extLst>
          </p:cNvPr>
          <p:cNvSpPr/>
          <p:nvPr/>
        </p:nvSpPr>
        <p:spPr>
          <a:xfrm>
            <a:off x="142611" y="956068"/>
            <a:ext cx="10838080" cy="400110"/>
          </a:xfrm>
          <a:prstGeom prst="rect">
            <a:avLst/>
          </a:prstGeom>
        </p:spPr>
        <p:txBody>
          <a:bodyPr wrap="square">
            <a:spAutoFit/>
          </a:bodyPr>
          <a:lstStyle/>
          <a:p>
            <a:r>
              <a:rPr lang="en-US" sz="2000" b="1" dirty="0"/>
              <a:t>Do explanations make bug fixes more accurate?  </a:t>
            </a:r>
            <a:endParaRPr lang="en-US" sz="2800" b="1" u="sng" dirty="0"/>
          </a:p>
        </p:txBody>
      </p:sp>
      <p:sp>
        <p:nvSpPr>
          <p:cNvPr id="5" name="Rectangle 4">
            <a:extLst>
              <a:ext uri="{FF2B5EF4-FFF2-40B4-BE49-F238E27FC236}">
                <a16:creationId xmlns:a16="http://schemas.microsoft.com/office/drawing/2014/main" id="{734C1487-4A0A-4346-9F24-C346DCC4298A}"/>
              </a:ext>
            </a:extLst>
          </p:cNvPr>
          <p:cNvSpPr/>
          <p:nvPr/>
        </p:nvSpPr>
        <p:spPr>
          <a:xfrm>
            <a:off x="586494" y="3885814"/>
            <a:ext cx="4509288" cy="646331"/>
          </a:xfrm>
          <a:prstGeom prst="rect">
            <a:avLst/>
          </a:prstGeom>
        </p:spPr>
        <p:txBody>
          <a:bodyPr wrap="square">
            <a:spAutoFit/>
          </a:bodyPr>
          <a:lstStyle/>
          <a:p>
            <a:r>
              <a:rPr lang="en-US" b="1" dirty="0">
                <a:solidFill>
                  <a:schemeClr val="accent1">
                    <a:lumMod val="75000"/>
                  </a:schemeClr>
                </a:solidFill>
              </a:rPr>
              <a:t>Yes, but only for explanations that reflect fault understanding</a:t>
            </a:r>
          </a:p>
        </p:txBody>
      </p:sp>
      <p:pic>
        <p:nvPicPr>
          <p:cNvPr id="10" name="Picture 9">
            <a:extLst>
              <a:ext uri="{FF2B5EF4-FFF2-40B4-BE49-F238E27FC236}">
                <a16:creationId xmlns:a16="http://schemas.microsoft.com/office/drawing/2014/main" id="{86BAB5B1-7262-4915-AF7B-A809E0354D3C}"/>
              </a:ext>
            </a:extLst>
          </p:cNvPr>
          <p:cNvPicPr>
            <a:picLocks noChangeAspect="1"/>
          </p:cNvPicPr>
          <p:nvPr/>
        </p:nvPicPr>
        <p:blipFill>
          <a:blip r:embed="rId3"/>
          <a:stretch>
            <a:fillRect/>
          </a:stretch>
        </p:blipFill>
        <p:spPr>
          <a:xfrm>
            <a:off x="0" y="1326960"/>
            <a:ext cx="5370990" cy="2511128"/>
          </a:xfrm>
          <a:prstGeom prst="rect">
            <a:avLst/>
          </a:prstGeom>
        </p:spPr>
      </p:pic>
      <p:sp>
        <p:nvSpPr>
          <p:cNvPr id="12" name="Rectangle 11">
            <a:extLst>
              <a:ext uri="{FF2B5EF4-FFF2-40B4-BE49-F238E27FC236}">
                <a16:creationId xmlns:a16="http://schemas.microsoft.com/office/drawing/2014/main" id="{4F54FB7D-9959-41F9-895D-8F4E6D925955}"/>
              </a:ext>
            </a:extLst>
          </p:cNvPr>
          <p:cNvSpPr/>
          <p:nvPr/>
        </p:nvSpPr>
        <p:spPr bwMode="gray">
          <a:xfrm>
            <a:off x="3393471" y="2223656"/>
            <a:ext cx="825238" cy="1257300"/>
          </a:xfrm>
          <a:prstGeom prst="rect">
            <a:avLst/>
          </a:prstGeom>
          <a:solidFill>
            <a:srgbClr val="B1063A">
              <a:alpha val="3922"/>
            </a:srgbClr>
          </a:solidFill>
          <a:ln w="9525">
            <a:solidFill>
              <a:srgbClr val="B1063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4" name="Rectangle 13">
            <a:extLst>
              <a:ext uri="{FF2B5EF4-FFF2-40B4-BE49-F238E27FC236}">
                <a16:creationId xmlns:a16="http://schemas.microsoft.com/office/drawing/2014/main" id="{693E4F7C-8655-48A5-8035-18EF144F0590}"/>
              </a:ext>
            </a:extLst>
          </p:cNvPr>
          <p:cNvSpPr/>
          <p:nvPr/>
        </p:nvSpPr>
        <p:spPr bwMode="gray">
          <a:xfrm>
            <a:off x="586494" y="1657592"/>
            <a:ext cx="825238" cy="1823364"/>
          </a:xfrm>
          <a:prstGeom prst="rect">
            <a:avLst/>
          </a:prstGeom>
          <a:solidFill>
            <a:srgbClr val="B1063A">
              <a:alpha val="3922"/>
            </a:srgbClr>
          </a:solidFill>
          <a:ln w="9525">
            <a:solidFill>
              <a:srgbClr val="B1063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TextBox 12">
            <a:extLst>
              <a:ext uri="{FF2B5EF4-FFF2-40B4-BE49-F238E27FC236}">
                <a16:creationId xmlns:a16="http://schemas.microsoft.com/office/drawing/2014/main" id="{C36E9451-8C2A-40C9-A81F-04EB3545BCFB}"/>
              </a:ext>
            </a:extLst>
          </p:cNvPr>
          <p:cNvSpPr txBox="1"/>
          <p:nvPr/>
        </p:nvSpPr>
        <p:spPr bwMode="gray">
          <a:xfrm>
            <a:off x="6538574" y="1384254"/>
            <a:ext cx="468136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0" dirty="0">
                <a:solidFill>
                  <a:schemeClr val="tx1">
                    <a:lumMod val="65000"/>
                    <a:lumOff val="35000"/>
                  </a:schemeClr>
                </a:solidFill>
              </a:rPr>
              <a:t>21 programmers, average of 11.7 years of experience </a:t>
            </a:r>
          </a:p>
        </p:txBody>
      </p:sp>
    </p:spTree>
    <p:extLst>
      <p:ext uri="{BB962C8B-B14F-4D97-AF65-F5344CB8AC3E}">
        <p14:creationId xmlns:p14="http://schemas.microsoft.com/office/powerpoint/2010/main" val="3051568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4"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FD3DCC-6D8A-4199-BA0B-12DF781635E0}"/>
              </a:ext>
            </a:extLst>
          </p:cNvPr>
          <p:cNvSpPr>
            <a:spLocks noGrp="1"/>
          </p:cNvSpPr>
          <p:nvPr>
            <p:ph type="body" sz="quarter" idx="13"/>
          </p:nvPr>
        </p:nvSpPr>
        <p:spPr>
          <a:xfrm>
            <a:off x="478369" y="1282046"/>
            <a:ext cx="11474451" cy="4348883"/>
          </a:xfrm>
        </p:spPr>
        <p:txBody>
          <a:bodyPr/>
          <a:lstStyle/>
          <a:p>
            <a:pPr marL="0" indent="0">
              <a:buNone/>
            </a:pPr>
            <a:r>
              <a:rPr lang="en-US" sz="1800" b="1" dirty="0"/>
              <a:t>RP.1:</a:t>
            </a:r>
            <a:r>
              <a:rPr lang="en-US" sz="1800" dirty="0"/>
              <a:t> What are the factors related to the correct identification of a software fault?</a:t>
            </a:r>
          </a:p>
          <a:p>
            <a:pPr marL="0" indent="0">
              <a:buNone/>
            </a:pPr>
            <a:r>
              <a:rPr lang="en-US" sz="1800" dirty="0"/>
              <a:t>30 different combinations of factors that are composed into different causal models</a:t>
            </a:r>
          </a:p>
          <a:p>
            <a:pPr marL="457200" indent="-457200">
              <a:buFont typeface="+mj-lt"/>
              <a:buAutoNum type="arabicPeriod"/>
            </a:pPr>
            <a:endParaRPr lang="en-US" sz="1800" dirty="0"/>
          </a:p>
          <a:p>
            <a:pPr marL="0" indent="0">
              <a:buNone/>
            </a:pPr>
            <a:r>
              <a:rPr lang="en-US" sz="1800" b="1" dirty="0"/>
              <a:t>RP.2:</a:t>
            </a:r>
            <a:r>
              <a:rPr lang="en-US" sz="1800" dirty="0"/>
              <a:t> How many replications are necessary until we correctly recognize a software fault?</a:t>
            </a:r>
          </a:p>
          <a:p>
            <a:pPr marL="0" indent="0">
              <a:buNone/>
            </a:pPr>
            <a:r>
              <a:rPr lang="en-US" sz="1800" dirty="0"/>
              <a:t>On average 4 times (20% x 20)</a:t>
            </a:r>
          </a:p>
          <a:p>
            <a:pPr marL="0" indent="0">
              <a:buNone/>
            </a:pPr>
            <a:endParaRPr lang="en-US" sz="1800" dirty="0"/>
          </a:p>
          <a:p>
            <a:r>
              <a:rPr lang="en-US" sz="1800" b="1" dirty="0"/>
              <a:t>RP.3: </a:t>
            </a:r>
            <a:r>
              <a:rPr lang="en-US" sz="1800" dirty="0"/>
              <a:t>Are programmers more accurate in their bug fixes if they have access to the explanations? </a:t>
            </a:r>
          </a:p>
          <a:p>
            <a:r>
              <a:rPr lang="en-US" sz="1800" dirty="0"/>
              <a:t>Yes, for explanations about root-cause and fault removal</a:t>
            </a:r>
            <a:endParaRPr lang="en-US" sz="2400" u="sng" dirty="0"/>
          </a:p>
          <a:p>
            <a:pPr marL="0" indent="0">
              <a:buNone/>
            </a:pPr>
            <a:endParaRPr lang="en-US" sz="1800" dirty="0"/>
          </a:p>
          <a:p>
            <a:pPr marL="457200" indent="-457200">
              <a:buFont typeface="+mj-lt"/>
              <a:buAutoNum type="arabicPeriod"/>
            </a:pPr>
            <a:endParaRPr lang="en-US" dirty="0"/>
          </a:p>
        </p:txBody>
      </p:sp>
      <p:sp>
        <p:nvSpPr>
          <p:cNvPr id="3" name="Title 2">
            <a:extLst>
              <a:ext uri="{FF2B5EF4-FFF2-40B4-BE49-F238E27FC236}">
                <a16:creationId xmlns:a16="http://schemas.microsoft.com/office/drawing/2014/main" id="{CCF711E7-1B3B-454A-A7C8-0B02786E2706}"/>
              </a:ext>
            </a:extLst>
          </p:cNvPr>
          <p:cNvSpPr>
            <a:spLocks noGrp="1"/>
          </p:cNvSpPr>
          <p:nvPr>
            <p:ph type="title"/>
          </p:nvPr>
        </p:nvSpPr>
        <p:spPr/>
        <p:txBody>
          <a:bodyPr/>
          <a:lstStyle/>
          <a:p>
            <a:r>
              <a:rPr lang="en-US" dirty="0"/>
              <a:t>Summary of Research Problems</a:t>
            </a:r>
          </a:p>
        </p:txBody>
      </p:sp>
    </p:spTree>
    <p:extLst>
      <p:ext uri="{BB962C8B-B14F-4D97-AF65-F5344CB8AC3E}">
        <p14:creationId xmlns:p14="http://schemas.microsoft.com/office/powerpoint/2010/main" val="6338015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AD37-119B-47DA-B67F-81AF35AE155A}"/>
              </a:ext>
            </a:extLst>
          </p:cNvPr>
          <p:cNvSpPr>
            <a:spLocks noGrp="1"/>
          </p:cNvSpPr>
          <p:nvPr>
            <p:ph type="title"/>
          </p:nvPr>
        </p:nvSpPr>
        <p:spPr>
          <a:xfrm>
            <a:off x="519545" y="252813"/>
            <a:ext cx="10029154" cy="555840"/>
          </a:xfrm>
        </p:spPr>
        <p:txBody>
          <a:bodyPr/>
          <a:lstStyle/>
          <a:p>
            <a:r>
              <a:rPr lang="en-US" dirty="0"/>
              <a:t>Summary of Contributions</a:t>
            </a:r>
          </a:p>
        </p:txBody>
      </p:sp>
      <p:sp>
        <p:nvSpPr>
          <p:cNvPr id="3" name="Content Placeholder 2">
            <a:extLst>
              <a:ext uri="{FF2B5EF4-FFF2-40B4-BE49-F238E27FC236}">
                <a16:creationId xmlns:a16="http://schemas.microsoft.com/office/drawing/2014/main" id="{22418799-CC10-4E27-B49B-8169B8494224}"/>
              </a:ext>
            </a:extLst>
          </p:cNvPr>
          <p:cNvSpPr>
            <a:spLocks noGrp="1"/>
          </p:cNvSpPr>
          <p:nvPr>
            <p:ph idx="1"/>
          </p:nvPr>
        </p:nvSpPr>
        <p:spPr>
          <a:xfrm>
            <a:off x="359308" y="1184026"/>
            <a:ext cx="11473384" cy="4839723"/>
          </a:xfrm>
        </p:spPr>
        <p:txBody>
          <a:bodyPr/>
          <a:lstStyle/>
          <a:p>
            <a:pPr marL="457200" indent="-457200">
              <a:buFont typeface="+mj-lt"/>
              <a:buAutoNum type="arabicPeriod"/>
            </a:pPr>
            <a:r>
              <a:rPr lang="en-US" sz="2000" u="sng" dirty="0"/>
              <a:t>Causal mechanisms</a:t>
            </a:r>
            <a:r>
              <a:rPr lang="en-US" sz="2000" dirty="0"/>
              <a:t> that allow to plan interventions and explain outcomes counterfactually</a:t>
            </a:r>
          </a:p>
          <a:p>
            <a:pPr marL="457200" indent="-457200">
              <a:buFont typeface="+mj-lt"/>
              <a:buAutoNum type="arabicPeriod"/>
            </a:pPr>
            <a:endParaRPr lang="en-US" sz="2000" dirty="0"/>
          </a:p>
          <a:p>
            <a:pPr marL="457200" indent="-457200">
              <a:buFont typeface="+mj-lt"/>
              <a:buAutoNum type="arabicPeriod"/>
            </a:pPr>
            <a:r>
              <a:rPr lang="en-US" sz="2000" u="sng" dirty="0"/>
              <a:t>Sequential decision models </a:t>
            </a:r>
            <a:r>
              <a:rPr lang="en-US" sz="2000" dirty="0"/>
              <a:t>that allow to simulate the cost and accuracy of the code inspection process tasks</a:t>
            </a:r>
            <a:br>
              <a:rPr lang="en-US" sz="2000" dirty="0"/>
            </a:br>
            <a:endParaRPr lang="en-US" sz="2000" dirty="0"/>
          </a:p>
          <a:p>
            <a:pPr marL="457200" indent="-457200">
              <a:buFont typeface="+mj-lt"/>
              <a:buAutoNum type="arabicPeriod"/>
            </a:pPr>
            <a:r>
              <a:rPr lang="en-US" sz="2000" u="sng" dirty="0"/>
              <a:t>Datasets from three large experiments</a:t>
            </a:r>
            <a:r>
              <a:rPr lang="en-US" sz="2000" dirty="0"/>
              <a:t> with real bugs and programmers with diverse programming skill experience and background</a:t>
            </a:r>
          </a:p>
          <a:p>
            <a:pPr marL="457200" indent="-457200">
              <a:buFont typeface="+mj-lt"/>
              <a:buAutoNum type="arabicPeriod"/>
            </a:pPr>
            <a:endParaRPr lang="en-US" sz="2000" dirty="0"/>
          </a:p>
          <a:p>
            <a:pPr marL="457200" indent="-457200">
              <a:buFont typeface="+mj-lt"/>
              <a:buAutoNum type="arabicPeriod"/>
            </a:pPr>
            <a:r>
              <a:rPr lang="en-US" sz="2000" u="sng" dirty="0"/>
              <a:t>Software - Web-based platform</a:t>
            </a:r>
            <a:r>
              <a:rPr lang="en-US" sz="2000" dirty="0"/>
              <a:t> for experiments on code inspection tasks</a:t>
            </a:r>
          </a:p>
          <a:p>
            <a:pPr marL="457200" indent="-457200">
              <a:buFont typeface="+mj-lt"/>
              <a:buAutoNum type="arabicPeriod" startAt="4"/>
            </a:pPr>
            <a:endParaRPr lang="en-US" sz="2000" dirty="0"/>
          </a:p>
          <a:p>
            <a:endParaRPr lang="en-US" sz="2000" dirty="0"/>
          </a:p>
        </p:txBody>
      </p:sp>
    </p:spTree>
    <p:extLst>
      <p:ext uri="{BB962C8B-B14F-4D97-AF65-F5344CB8AC3E}">
        <p14:creationId xmlns:p14="http://schemas.microsoft.com/office/powerpoint/2010/main" val="165487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83F3D-2DB1-4A20-AD19-2833B74BF7AA}"/>
              </a:ext>
            </a:extLst>
          </p:cNvPr>
          <p:cNvSpPr>
            <a:spLocks noGrp="1"/>
          </p:cNvSpPr>
          <p:nvPr>
            <p:ph type="body" sz="quarter" idx="13"/>
          </p:nvPr>
        </p:nvSpPr>
        <p:spPr>
          <a:xfrm>
            <a:off x="478369" y="932189"/>
            <a:ext cx="11474451" cy="3900042"/>
          </a:xfrm>
        </p:spPr>
        <p:txBody>
          <a:bodyPr/>
          <a:lstStyle/>
          <a:p>
            <a:r>
              <a:rPr lang="en-US" b="1" dirty="0"/>
              <a:t>Insights from Research Studies with Experts versus Novices</a:t>
            </a:r>
          </a:p>
          <a:p>
            <a:pPr marL="457200" indent="-457200">
              <a:buFont typeface="+mj-lt"/>
              <a:buAutoNum type="arabicPeriod"/>
            </a:pPr>
            <a:r>
              <a:rPr lang="en-US" dirty="0"/>
              <a:t>Experts generated better hypotheses [</a:t>
            </a:r>
            <a:r>
              <a:rPr lang="en-US" dirty="0" err="1"/>
              <a:t>Gugerty</a:t>
            </a:r>
            <a:r>
              <a:rPr lang="en-US" dirty="0"/>
              <a:t> &amp; Olson 1986]</a:t>
            </a:r>
          </a:p>
          <a:p>
            <a:pPr marL="698494" lvl="1" indent="-457200"/>
            <a:r>
              <a:rPr lang="en-US" dirty="0"/>
              <a:t>test fewer hypotheses</a:t>
            </a:r>
          </a:p>
          <a:p>
            <a:pPr marL="457200" indent="-457200">
              <a:buFont typeface="+mj-lt"/>
              <a:buAutoNum type="arabicPeriod"/>
            </a:pPr>
            <a:r>
              <a:rPr lang="en-US" dirty="0"/>
              <a:t>Experts are more disciplined in their investigation [</a:t>
            </a:r>
            <a:r>
              <a:rPr lang="en-US" dirty="0" err="1"/>
              <a:t>Vissey</a:t>
            </a:r>
            <a:r>
              <a:rPr lang="en-US" dirty="0"/>
              <a:t> 1996]</a:t>
            </a:r>
          </a:p>
          <a:p>
            <a:pPr marL="698494" lvl="1" indent="-457200"/>
            <a:r>
              <a:rPr lang="en-US" dirty="0"/>
              <a:t>study the source code more carefully </a:t>
            </a:r>
          </a:p>
          <a:p>
            <a:pPr marL="698494" lvl="1" indent="-457200"/>
            <a:r>
              <a:rPr lang="en-US" dirty="0"/>
              <a:t>build better mental models</a:t>
            </a:r>
          </a:p>
          <a:p>
            <a:pPr marL="457200" indent="-457200">
              <a:buFont typeface="+mj-lt"/>
              <a:buAutoNum type="arabicPeriod"/>
            </a:pPr>
            <a:r>
              <a:rPr lang="en-US" dirty="0"/>
              <a:t>Experts use abstractions to talk about the program [La </a:t>
            </a:r>
            <a:r>
              <a:rPr lang="en-US" dirty="0" err="1"/>
              <a:t>Toza</a:t>
            </a:r>
            <a:r>
              <a:rPr lang="en-US" dirty="0"/>
              <a:t> et al. 2007]</a:t>
            </a:r>
          </a:p>
          <a:p>
            <a:pPr marL="698494" lvl="1" indent="-457200"/>
            <a:r>
              <a:rPr lang="en-US" dirty="0"/>
              <a:t>better at identifying problems and </a:t>
            </a:r>
          </a:p>
          <a:p>
            <a:pPr marL="698494" lvl="1" indent="-457200"/>
            <a:r>
              <a:rPr lang="en-US" dirty="0"/>
              <a:t>explaining the facts about the source code</a:t>
            </a:r>
          </a:p>
        </p:txBody>
      </p:sp>
      <p:sp>
        <p:nvSpPr>
          <p:cNvPr id="2" name="Title 1">
            <a:extLst>
              <a:ext uri="{FF2B5EF4-FFF2-40B4-BE49-F238E27FC236}">
                <a16:creationId xmlns:a16="http://schemas.microsoft.com/office/drawing/2014/main" id="{60A34D4A-5969-47AE-B965-A4CB64C1747B}"/>
              </a:ext>
            </a:extLst>
          </p:cNvPr>
          <p:cNvSpPr>
            <a:spLocks noGrp="1"/>
          </p:cNvSpPr>
          <p:nvPr>
            <p:ph type="title"/>
          </p:nvPr>
        </p:nvSpPr>
        <p:spPr/>
        <p:txBody>
          <a:bodyPr/>
          <a:lstStyle/>
          <a:p>
            <a:r>
              <a:rPr lang="en-US" dirty="0"/>
              <a:t>Why is debugging </a:t>
            </a:r>
            <a:r>
              <a:rPr lang="en-US" u="sng" dirty="0"/>
              <a:t>so</a:t>
            </a:r>
            <a:r>
              <a:rPr lang="en-US" dirty="0"/>
              <a:t> time consuming?</a:t>
            </a:r>
          </a:p>
        </p:txBody>
      </p:sp>
      <p:sp>
        <p:nvSpPr>
          <p:cNvPr id="5" name="TextBox 4">
            <a:extLst>
              <a:ext uri="{FF2B5EF4-FFF2-40B4-BE49-F238E27FC236}">
                <a16:creationId xmlns:a16="http://schemas.microsoft.com/office/drawing/2014/main" id="{B4C39F0B-C215-8CDC-FE0D-244D4EBD0F77}"/>
              </a:ext>
            </a:extLst>
          </p:cNvPr>
          <p:cNvSpPr txBox="1"/>
          <p:nvPr/>
        </p:nvSpPr>
        <p:spPr bwMode="gray">
          <a:xfrm>
            <a:off x="702129" y="5064579"/>
            <a:ext cx="10760527" cy="1477328"/>
          </a:xfrm>
          <a:prstGeom prst="rect">
            <a:avLst/>
          </a:prstGeom>
          <a:solidFill>
            <a:schemeClr val="accent3">
              <a:lumMod val="20000"/>
              <a:lumOff val="80000"/>
            </a:schemeClr>
          </a:solidFill>
        </p:spPr>
        <p:txBody>
          <a:bodyPr wrap="square">
            <a:spAutoFit/>
          </a:bodyPr>
          <a:lstStyle/>
          <a:p>
            <a:r>
              <a:rPr lang="en-US" dirty="0"/>
              <a:t>4. Debugging remains (possibly) the most difficult task in software engineering because it is essentially </a:t>
            </a:r>
            <a:r>
              <a:rPr lang="en-US" b="1" u="sng" dirty="0"/>
              <a:t>unbounded</a:t>
            </a:r>
          </a:p>
          <a:p>
            <a:pPr marL="698494" lvl="1" indent="-457200">
              <a:buFont typeface="Wingdings" panose="05000000000000000000" pitchFamily="2" charset="2"/>
              <a:buChar char="§"/>
            </a:pPr>
            <a:r>
              <a:rPr lang="en-US" dirty="0"/>
              <a:t>Heavy reliance on ad hoc tests, instead of statics and dynamic analysis tools [</a:t>
            </a:r>
            <a:r>
              <a:rPr lang="en-US" dirty="0" err="1"/>
              <a:t>Parnin</a:t>
            </a:r>
            <a:r>
              <a:rPr lang="en-US" dirty="0"/>
              <a:t> &amp; </a:t>
            </a:r>
            <a:r>
              <a:rPr lang="en-US" dirty="0" err="1"/>
              <a:t>Orso</a:t>
            </a:r>
            <a:r>
              <a:rPr lang="en-US" dirty="0"/>
              <a:t> 2011] also do not help much, as strong reliance on quality of test sets and </a:t>
            </a:r>
          </a:p>
          <a:p>
            <a:pPr marL="698494" lvl="1" indent="-457200">
              <a:buFont typeface="Wingdings" panose="05000000000000000000" pitchFamily="2" charset="2"/>
              <a:buChar char="§"/>
            </a:pPr>
            <a:r>
              <a:rPr lang="en-US" dirty="0"/>
              <a:t>Heavy use of prints instead of debugger [</a:t>
            </a:r>
            <a:r>
              <a:rPr lang="en-US" dirty="0" err="1"/>
              <a:t>Beller</a:t>
            </a:r>
            <a:r>
              <a:rPr lang="en-US" dirty="0"/>
              <a:t> et al. 2018]</a:t>
            </a:r>
          </a:p>
        </p:txBody>
      </p:sp>
    </p:spTree>
    <p:extLst>
      <p:ext uri="{BB962C8B-B14F-4D97-AF65-F5344CB8AC3E}">
        <p14:creationId xmlns:p14="http://schemas.microsoft.com/office/powerpoint/2010/main" val="91976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D2F7-2552-4B84-9D94-2DC47A0AC64E}"/>
              </a:ext>
            </a:extLst>
          </p:cNvPr>
          <p:cNvSpPr>
            <a:spLocks noGrp="1"/>
          </p:cNvSpPr>
          <p:nvPr>
            <p:ph type="title"/>
          </p:nvPr>
        </p:nvSpPr>
        <p:spPr>
          <a:xfrm>
            <a:off x="490299" y="252813"/>
            <a:ext cx="10058400" cy="555840"/>
          </a:xfrm>
        </p:spPr>
        <p:txBody>
          <a:bodyPr/>
          <a:lstStyle/>
          <a:p>
            <a:r>
              <a:rPr lang="en-US" dirty="0"/>
              <a:t>Future Work</a:t>
            </a:r>
          </a:p>
        </p:txBody>
      </p:sp>
      <p:sp>
        <p:nvSpPr>
          <p:cNvPr id="3" name="Content Placeholder 2">
            <a:extLst>
              <a:ext uri="{FF2B5EF4-FFF2-40B4-BE49-F238E27FC236}">
                <a16:creationId xmlns:a16="http://schemas.microsoft.com/office/drawing/2014/main" id="{E7A44DAD-E15D-4CF9-B99F-984A4FAFC896}"/>
              </a:ext>
            </a:extLst>
          </p:cNvPr>
          <p:cNvSpPr>
            <a:spLocks noGrp="1"/>
          </p:cNvSpPr>
          <p:nvPr>
            <p:ph idx="1"/>
          </p:nvPr>
        </p:nvSpPr>
        <p:spPr>
          <a:xfrm>
            <a:off x="478369" y="1213308"/>
            <a:ext cx="11473384" cy="2104679"/>
          </a:xfrm>
        </p:spPr>
        <p:txBody>
          <a:bodyPr/>
          <a:lstStyle/>
          <a:p>
            <a:r>
              <a:rPr lang="en-US" dirty="0"/>
              <a:t>Extend the decision model to consider cost and availability of programmers</a:t>
            </a:r>
          </a:p>
          <a:p>
            <a:endParaRPr lang="en-US" dirty="0"/>
          </a:p>
          <a:p>
            <a:r>
              <a:rPr lang="en-US" dirty="0"/>
              <a:t>Relax the assumptions of ignorability (lack of unobserved confounders)</a:t>
            </a:r>
          </a:p>
          <a:p>
            <a:endParaRPr lang="en-US" dirty="0"/>
          </a:p>
          <a:p>
            <a:endParaRPr lang="en-US" dirty="0"/>
          </a:p>
        </p:txBody>
      </p:sp>
      <p:sp>
        <p:nvSpPr>
          <p:cNvPr id="4" name="Slide Number Placeholder 3">
            <a:extLst>
              <a:ext uri="{FF2B5EF4-FFF2-40B4-BE49-F238E27FC236}">
                <a16:creationId xmlns:a16="http://schemas.microsoft.com/office/drawing/2014/main" id="{03119E57-EA63-4768-A073-F7E30B1FF95A}"/>
              </a:ext>
            </a:extLst>
          </p:cNvPr>
          <p:cNvSpPr>
            <a:spLocks noGrp="1"/>
          </p:cNvSpPr>
          <p:nvPr>
            <p:ph type="sldNum" sz="quarter" idx="12"/>
          </p:nvPr>
        </p:nvSpPr>
        <p:spPr/>
        <p:txBody>
          <a:bodyPr/>
          <a:lstStyle/>
          <a:p>
            <a:fld id="{D9B91DFE-F18F-4C9B-AD43-68939A9281C4}" type="slidenum">
              <a:rPr lang="en-US" smtClean="0"/>
              <a:t>50</a:t>
            </a:fld>
            <a:endParaRPr lang="en-US"/>
          </a:p>
        </p:txBody>
      </p:sp>
    </p:spTree>
    <p:extLst>
      <p:ext uri="{BB962C8B-B14F-4D97-AF65-F5344CB8AC3E}">
        <p14:creationId xmlns:p14="http://schemas.microsoft.com/office/powerpoint/2010/main" val="605803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E9012CD-B8D1-4ED0-B204-49C2967B0EB3}"/>
              </a:ext>
            </a:extLst>
          </p:cNvPr>
          <p:cNvSpPr>
            <a:spLocks noGrp="1"/>
          </p:cNvSpPr>
          <p:nvPr>
            <p:ph type="body" sz="quarter" idx="11"/>
          </p:nvPr>
        </p:nvSpPr>
        <p:spPr/>
        <p:txBody>
          <a:bodyPr/>
          <a:lstStyle/>
          <a:p>
            <a:endParaRPr lang="en-US" dirty="0"/>
          </a:p>
          <a:p>
            <a:endParaRPr lang="en-US" dirty="0"/>
          </a:p>
        </p:txBody>
      </p:sp>
      <p:sp>
        <p:nvSpPr>
          <p:cNvPr id="3" name="Title 2">
            <a:extLst>
              <a:ext uri="{FF2B5EF4-FFF2-40B4-BE49-F238E27FC236}">
                <a16:creationId xmlns:a16="http://schemas.microsoft.com/office/drawing/2014/main" id="{A1A9A4F0-DB82-47EA-9FD0-30CF96600565}"/>
              </a:ext>
            </a:extLst>
          </p:cNvPr>
          <p:cNvSpPr>
            <a:spLocks noGrp="1"/>
          </p:cNvSpPr>
          <p:nvPr>
            <p:ph type="ctrTitle"/>
          </p:nvPr>
        </p:nvSpPr>
        <p:spPr>
          <a:xfrm>
            <a:off x="478367" y="4805681"/>
            <a:ext cx="11228919" cy="870014"/>
          </a:xfrm>
        </p:spPr>
        <p:txBody>
          <a:bodyPr/>
          <a:lstStyle/>
          <a:p>
            <a:r>
              <a:rPr lang="en-US" sz="4000" dirty="0"/>
              <a:t>End</a:t>
            </a:r>
          </a:p>
        </p:txBody>
      </p:sp>
      <p:sp>
        <p:nvSpPr>
          <p:cNvPr id="4" name="Text Placeholder 1">
            <a:extLst>
              <a:ext uri="{FF2B5EF4-FFF2-40B4-BE49-F238E27FC236}">
                <a16:creationId xmlns:a16="http://schemas.microsoft.com/office/drawing/2014/main" id="{49E84254-9891-418E-8187-20022C8D9C3F}"/>
              </a:ext>
            </a:extLst>
          </p:cNvPr>
          <p:cNvSpPr txBox="1">
            <a:spLocks/>
          </p:cNvSpPr>
          <p:nvPr/>
        </p:nvSpPr>
        <p:spPr>
          <a:xfrm>
            <a:off x="239187" y="1282046"/>
            <a:ext cx="11865728" cy="3034581"/>
          </a:xfrm>
          <a:prstGeom prst="rect">
            <a:avLst/>
          </a:prstGeom>
        </p:spPr>
        <p:txBody>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Publications</a:t>
            </a:r>
            <a:r>
              <a:rPr lang="en-US" dirty="0"/>
              <a:t> by me (Christian Adriano)</a:t>
            </a:r>
          </a:p>
          <a:p>
            <a:pPr marL="342900" indent="-342900">
              <a:buFont typeface="Arial" panose="020B0604020202020204" pitchFamily="34" charset="0"/>
              <a:buChar char="•"/>
            </a:pPr>
            <a:r>
              <a:rPr lang="en-US" sz="1800" dirty="0"/>
              <a:t>“Exploring microtask crowdsourcing as means to fault localization”, Arxiv 2017.</a:t>
            </a:r>
          </a:p>
          <a:p>
            <a:pPr marL="342900" indent="-342900">
              <a:buFont typeface="Arial" panose="020B0604020202020204" pitchFamily="34" charset="0"/>
              <a:buChar char="•"/>
            </a:pPr>
            <a:r>
              <a:rPr lang="en-US" sz="1800" dirty="0"/>
              <a:t>“Learning Utility Changes for Rule-based Self-Adaptive Systems“, </a:t>
            </a:r>
            <a:r>
              <a:rPr lang="en-US" sz="1800" i="1" dirty="0"/>
              <a:t>published at ICAC, 2018</a:t>
            </a:r>
            <a:r>
              <a:rPr lang="en-US" sz="1800" dirty="0"/>
              <a:t>.</a:t>
            </a:r>
          </a:p>
          <a:p>
            <a:pPr marL="342900" indent="-342900">
              <a:buFont typeface="Arial" panose="020B0604020202020204" pitchFamily="34" charset="0"/>
              <a:buChar char="•"/>
            </a:pPr>
            <a:r>
              <a:rPr lang="en-US" sz="1800" dirty="0"/>
              <a:t>“Microtasking Fault Localization“, </a:t>
            </a:r>
            <a:r>
              <a:rPr lang="en-US" sz="1800" i="1" dirty="0"/>
              <a:t>published at ACM </a:t>
            </a:r>
            <a:r>
              <a:rPr lang="en-US" sz="1800" i="1" dirty="0" err="1"/>
              <a:t>Sigsoft</a:t>
            </a:r>
            <a:r>
              <a:rPr lang="en-US" sz="1800" i="1" dirty="0"/>
              <a:t> Eng. Notes, 2019</a:t>
            </a:r>
            <a:r>
              <a:rPr lang="en-US" sz="1800" dirty="0"/>
              <a:t>.</a:t>
            </a:r>
          </a:p>
          <a:p>
            <a:pPr marL="342900" indent="-342900">
              <a:buFont typeface="Arial" panose="020B0604020202020204" pitchFamily="34" charset="0"/>
              <a:buChar char="•"/>
            </a:pPr>
            <a:r>
              <a:rPr lang="en-US" sz="1800" i="1" dirty="0"/>
              <a:t>“</a:t>
            </a:r>
            <a:r>
              <a:rPr lang="en-US" sz="1800" dirty="0"/>
              <a:t>Collective Risk Minimization via a Bayesian Model for Statistical Software Testing</a:t>
            </a:r>
            <a:r>
              <a:rPr lang="en-US" sz="1800" i="1" dirty="0"/>
              <a:t>, SEAMS, 2020</a:t>
            </a:r>
          </a:p>
          <a:p>
            <a:endParaRPr lang="en-US" i="1" dirty="0"/>
          </a:p>
        </p:txBody>
      </p:sp>
    </p:spTree>
    <p:extLst>
      <p:ext uri="{BB962C8B-B14F-4D97-AF65-F5344CB8AC3E}">
        <p14:creationId xmlns:p14="http://schemas.microsoft.com/office/powerpoint/2010/main" val="3523914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36C89-47EC-422C-B731-95FD1604BEB5}"/>
              </a:ext>
            </a:extLst>
          </p:cNvPr>
          <p:cNvSpPr>
            <a:spLocks noGrp="1"/>
          </p:cNvSpPr>
          <p:nvPr>
            <p:ph type="title"/>
          </p:nvPr>
        </p:nvSpPr>
        <p:spPr/>
        <p:txBody>
          <a:bodyPr/>
          <a:lstStyle/>
          <a:p>
            <a:r>
              <a:rPr lang="en-US" dirty="0"/>
              <a:t>Debugging techniques</a:t>
            </a:r>
          </a:p>
        </p:txBody>
      </p:sp>
      <p:graphicFrame>
        <p:nvGraphicFramePr>
          <p:cNvPr id="5" name="Table 4">
            <a:extLst>
              <a:ext uri="{FF2B5EF4-FFF2-40B4-BE49-F238E27FC236}">
                <a16:creationId xmlns:a16="http://schemas.microsoft.com/office/drawing/2014/main" id="{FEBC8130-1A3B-4F25-BE26-10E51A69F95D}"/>
              </a:ext>
            </a:extLst>
          </p:cNvPr>
          <p:cNvGraphicFramePr>
            <a:graphicFrameLocks noGrp="1"/>
          </p:cNvGraphicFramePr>
          <p:nvPr>
            <p:extLst>
              <p:ext uri="{D42A27DB-BD31-4B8C-83A1-F6EECF244321}">
                <p14:modId xmlns:p14="http://schemas.microsoft.com/office/powerpoint/2010/main" val="569527871"/>
              </p:ext>
            </p:extLst>
          </p:nvPr>
        </p:nvGraphicFramePr>
        <p:xfrm>
          <a:off x="318512" y="880946"/>
          <a:ext cx="11097776" cy="5833053"/>
        </p:xfrm>
        <a:graphic>
          <a:graphicData uri="http://schemas.openxmlformats.org/drawingml/2006/table">
            <a:tbl>
              <a:tblPr>
                <a:tableStyleId>{9D7B26C5-4107-4FEC-AEDC-1716B250A1EF}</a:tableStyleId>
              </a:tblPr>
              <a:tblGrid>
                <a:gridCol w="2940586">
                  <a:extLst>
                    <a:ext uri="{9D8B030D-6E8A-4147-A177-3AD203B41FA5}">
                      <a16:colId xmlns:a16="http://schemas.microsoft.com/office/drawing/2014/main" val="1873565371"/>
                    </a:ext>
                  </a:extLst>
                </a:gridCol>
                <a:gridCol w="2436024">
                  <a:extLst>
                    <a:ext uri="{9D8B030D-6E8A-4147-A177-3AD203B41FA5}">
                      <a16:colId xmlns:a16="http://schemas.microsoft.com/office/drawing/2014/main" val="3806473998"/>
                    </a:ext>
                  </a:extLst>
                </a:gridCol>
                <a:gridCol w="2048703">
                  <a:extLst>
                    <a:ext uri="{9D8B030D-6E8A-4147-A177-3AD203B41FA5}">
                      <a16:colId xmlns:a16="http://schemas.microsoft.com/office/drawing/2014/main" val="1465124933"/>
                    </a:ext>
                  </a:extLst>
                </a:gridCol>
                <a:gridCol w="3672463">
                  <a:extLst>
                    <a:ext uri="{9D8B030D-6E8A-4147-A177-3AD203B41FA5}">
                      <a16:colId xmlns:a16="http://schemas.microsoft.com/office/drawing/2014/main" val="3670813952"/>
                    </a:ext>
                  </a:extLst>
                </a:gridCol>
              </a:tblGrid>
              <a:tr h="560013">
                <a:tc>
                  <a:txBody>
                    <a:bodyPr/>
                    <a:lstStyle/>
                    <a:p>
                      <a:pPr algn="l" fontAlgn="b"/>
                      <a:r>
                        <a:rPr lang="en-US" sz="1400" b="1" u="none" strike="noStrike" dirty="0">
                          <a:effectLst/>
                        </a:rPr>
                        <a:t>Approach</a:t>
                      </a:r>
                      <a:endParaRPr lang="en-US" sz="1400" b="1" i="0" u="none" strike="noStrike" dirty="0">
                        <a:solidFill>
                          <a:srgbClr val="000000"/>
                        </a:solidFill>
                        <a:effectLst/>
                        <a:latin typeface="Calibri" panose="020F0502020204030204" pitchFamily="34" charset="0"/>
                      </a:endParaRPr>
                    </a:p>
                  </a:txBody>
                  <a:tcPr marT="91440" marB="182880" anchor="ctr">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Tool examples</a:t>
                      </a:r>
                      <a:endParaRPr lang="en-US" sz="1400" b="1" i="0" u="none" strike="noStrike" dirty="0">
                        <a:solidFill>
                          <a:srgbClr val="000000"/>
                        </a:solidFill>
                        <a:effectLst/>
                        <a:latin typeface="Calibri" panose="020F0502020204030204" pitchFamily="34" charset="0"/>
                      </a:endParaRPr>
                    </a:p>
                  </a:txBody>
                  <a:tcPr marT="91440" marB="18288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Pre-requisites</a:t>
                      </a:r>
                      <a:endParaRPr lang="en-US" sz="1400" b="1" i="0" u="none" strike="noStrike" dirty="0">
                        <a:solidFill>
                          <a:srgbClr val="000000"/>
                        </a:solidFill>
                        <a:effectLst/>
                        <a:latin typeface="Calibri" panose="020F0502020204030204" pitchFamily="34" charset="0"/>
                      </a:endParaRPr>
                    </a:p>
                  </a:txBody>
                  <a:tcPr marT="91440" marB="18288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Tasks</a:t>
                      </a:r>
                      <a:endParaRPr lang="en-US" sz="1400" b="1" i="0" u="none" strike="noStrike" dirty="0">
                        <a:solidFill>
                          <a:srgbClr val="000000"/>
                        </a:solidFill>
                        <a:effectLst/>
                        <a:latin typeface="Calibri" panose="020F0502020204030204" pitchFamily="34" charset="0"/>
                      </a:endParaRPr>
                    </a:p>
                  </a:txBody>
                  <a:tcPr marT="91440" marB="18288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6527264"/>
                  </a:ext>
                </a:extLst>
              </a:tr>
              <a:tr h="466524">
                <a:tc>
                  <a:txBody>
                    <a:bodyPr/>
                    <a:lstStyle/>
                    <a:p>
                      <a:pPr algn="l" fontAlgn="b"/>
                      <a:r>
                        <a:rPr lang="en-US" sz="1600" b="1" u="none" strike="noStrike" dirty="0">
                          <a:effectLst/>
                        </a:rPr>
                        <a:t>Algorithmic debugging</a:t>
                      </a:r>
                      <a:endParaRPr lang="en-US" sz="1600" b="1" i="0" u="none" strike="noStrike" dirty="0">
                        <a:solidFill>
                          <a:srgbClr val="000000"/>
                        </a:solidFill>
                        <a:effectLst/>
                        <a:latin typeface="Calibri" panose="020F0502020204030204" pitchFamily="34" charset="0"/>
                      </a:endParaRPr>
                    </a:p>
                  </a:txBody>
                  <a:tcPr marT="91440" marB="182880" anchor="ctr">
                    <a:lnT w="12700" cap="flat" cmpd="sng" algn="ctr">
                      <a:solidFill>
                        <a:schemeClr val="tx1"/>
                      </a:solidFill>
                      <a:prstDash val="solid"/>
                      <a:round/>
                      <a:headEnd type="none" w="med" len="med"/>
                      <a:tailEnd type="none" w="med" len="med"/>
                    </a:lnT>
                  </a:tcPr>
                </a:tc>
                <a:tc>
                  <a:txBody>
                    <a:bodyPr/>
                    <a:lstStyle/>
                    <a:p>
                      <a:pPr marL="0" marR="0" lvl="0" indent="0" algn="l" defTabSz="1219170" rtl="0" eaLnBrk="1" fontAlgn="b" latinLnBrk="0" hangingPunct="1">
                        <a:lnSpc>
                          <a:spcPct val="100000"/>
                        </a:lnSpc>
                        <a:spcBef>
                          <a:spcPts val="0"/>
                        </a:spcBef>
                        <a:spcAft>
                          <a:spcPts val="0"/>
                        </a:spcAft>
                        <a:buClrTx/>
                        <a:buSzTx/>
                        <a:buFontTx/>
                        <a:buNone/>
                        <a:tabLst/>
                        <a:defRPr/>
                      </a:pPr>
                      <a:r>
                        <a:rPr lang="en-US" sz="1600" u="none" strike="noStrike" dirty="0">
                          <a:effectLst/>
                        </a:rPr>
                        <a:t>DDJ [2010],</a:t>
                      </a:r>
                      <a:endParaRPr lang="en-US" sz="1600" b="0" i="0" u="none" strike="noStrike" dirty="0">
                        <a:solidFill>
                          <a:srgbClr val="000000"/>
                        </a:solidFill>
                        <a:effectLst/>
                        <a:latin typeface="Calibri" panose="020F0502020204030204" pitchFamily="34" charset="0"/>
                      </a:endParaRPr>
                    </a:p>
                    <a:p>
                      <a:pPr algn="l" fontAlgn="b"/>
                      <a:r>
                        <a:rPr lang="en-US" sz="1600" u="none" strike="noStrike" dirty="0" err="1">
                          <a:effectLst/>
                        </a:rPr>
                        <a:t>Whyline</a:t>
                      </a:r>
                      <a:r>
                        <a:rPr lang="en-US" sz="1600" u="none" strike="noStrike" dirty="0">
                          <a:effectLst/>
                        </a:rPr>
                        <a:t> [2004]</a:t>
                      </a:r>
                    </a:p>
                  </a:txBody>
                  <a:tcPr marT="91440" marB="18288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Reproducible failure</a:t>
                      </a:r>
                      <a:endParaRPr lang="en-US" sz="1600" b="0" i="0" u="none" strike="noStrike" dirty="0">
                        <a:solidFill>
                          <a:srgbClr val="000000"/>
                        </a:solidFill>
                        <a:effectLst/>
                        <a:latin typeface="Calibri" panose="020F0502020204030204" pitchFamily="34" charset="0"/>
                      </a:endParaRPr>
                    </a:p>
                  </a:txBody>
                  <a:tcPr marT="91440" marB="18288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Answer sequential questions about intermediate program states</a:t>
                      </a:r>
                      <a:endParaRPr lang="en-US" sz="1600" b="0" i="0" u="none" strike="noStrike" dirty="0">
                        <a:solidFill>
                          <a:srgbClr val="000000"/>
                        </a:solidFill>
                        <a:effectLst/>
                        <a:latin typeface="Calibri" panose="020F0502020204030204" pitchFamily="34" charset="0"/>
                      </a:endParaRPr>
                    </a:p>
                  </a:txBody>
                  <a:tcPr marT="91440" marB="18288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33365431"/>
                  </a:ext>
                </a:extLst>
              </a:tr>
              <a:tr h="405564">
                <a:tc>
                  <a:txBody>
                    <a:bodyPr/>
                    <a:lstStyle/>
                    <a:p>
                      <a:pPr algn="l" fontAlgn="b"/>
                      <a:r>
                        <a:rPr lang="en-US" sz="1600" b="1" u="none" strike="noStrike" dirty="0">
                          <a:effectLst/>
                        </a:rPr>
                        <a:t>Static analysis</a:t>
                      </a:r>
                      <a:endParaRPr lang="en-US" sz="1600" b="1"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algn="l" fontAlgn="b"/>
                      <a:r>
                        <a:rPr lang="en-US" sz="1600" u="none" strike="noStrike" dirty="0">
                          <a:effectLst/>
                        </a:rPr>
                        <a:t>PMD, </a:t>
                      </a:r>
                      <a:r>
                        <a:rPr lang="en-US" sz="1600" u="none" strike="noStrike" dirty="0" err="1">
                          <a:effectLst/>
                        </a:rPr>
                        <a:t>JLint</a:t>
                      </a:r>
                      <a:r>
                        <a:rPr lang="en-US" sz="1600" u="none" strike="noStrike" dirty="0">
                          <a:effectLst/>
                        </a:rPr>
                        <a:t>, </a:t>
                      </a:r>
                      <a:r>
                        <a:rPr lang="en-US" sz="1600" u="none" strike="noStrike" dirty="0" err="1">
                          <a:effectLst/>
                        </a:rPr>
                        <a:t>FindBugs</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algn="ctr" fontAlgn="b"/>
                      <a:r>
                        <a:rPr lang="en-US" sz="1600" u="none" strike="noStrike" dirty="0">
                          <a:effectLst/>
                        </a:rPr>
                        <a:t>Pre-defined patterns</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algn="ctr" fontAlgn="b"/>
                      <a:r>
                        <a:rPr lang="en-US" sz="1600" u="none" strike="noStrike" dirty="0">
                          <a:effectLst/>
                        </a:rPr>
                        <a:t>List of warnings about program statements that matched code problem pattern</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extLst>
                  <a:ext uri="{0D108BD9-81ED-4DB2-BD59-A6C34878D82A}">
                    <a16:rowId xmlns:a16="http://schemas.microsoft.com/office/drawing/2014/main" val="2381343096"/>
                  </a:ext>
                </a:extLst>
              </a:tr>
              <a:tr h="0">
                <a:tc>
                  <a:txBody>
                    <a:bodyPr/>
                    <a:lstStyle/>
                    <a:p>
                      <a:pPr algn="l" fontAlgn="b"/>
                      <a:r>
                        <a:rPr lang="en-US" sz="1600" b="1" u="none" strike="noStrike" dirty="0">
                          <a:effectLst/>
                        </a:rPr>
                        <a:t>Knowledge-base debugging</a:t>
                      </a:r>
                      <a:endParaRPr lang="en-US" sz="1600" b="1" i="0" u="none" strike="noStrike" dirty="0">
                        <a:solidFill>
                          <a:srgbClr val="000000"/>
                        </a:solidFill>
                        <a:effectLst/>
                        <a:latin typeface="Calibri" panose="020F0502020204030204" pitchFamily="34" charset="0"/>
                      </a:endParaRPr>
                    </a:p>
                  </a:txBody>
                  <a:tcPr marT="91440" marB="182880" anchor="ctr"/>
                </a:tc>
                <a:tc>
                  <a:txBody>
                    <a:bodyPr/>
                    <a:lstStyle/>
                    <a:p>
                      <a:pPr algn="l" fontAlgn="b"/>
                      <a:r>
                        <a:rPr lang="en-US" sz="1600" u="none" strike="noStrike" dirty="0" err="1">
                          <a:effectLst/>
                        </a:rPr>
                        <a:t>HelpMeOut</a:t>
                      </a:r>
                      <a:r>
                        <a:rPr lang="en-US" sz="1600" u="none" strike="noStrike" dirty="0">
                          <a:effectLst/>
                        </a:rPr>
                        <a:t> [2010], </a:t>
                      </a:r>
                      <a:r>
                        <a:rPr lang="en-US" sz="1600" u="none" strike="noStrike" dirty="0" err="1">
                          <a:effectLst/>
                        </a:rPr>
                        <a:t>CrowdDebug</a:t>
                      </a:r>
                      <a:r>
                        <a:rPr lang="en-US" sz="1600" u="none" strike="noStrike" dirty="0">
                          <a:effectLst/>
                        </a:rPr>
                        <a:t> [2015]</a:t>
                      </a:r>
                      <a:endParaRPr lang="en-US" sz="1600" b="0" i="0" u="none" strike="noStrike" dirty="0">
                        <a:solidFill>
                          <a:srgbClr val="000000"/>
                        </a:solidFill>
                        <a:effectLst/>
                        <a:latin typeface="Calibri" panose="020F0502020204030204" pitchFamily="34" charset="0"/>
                      </a:endParaRPr>
                    </a:p>
                  </a:txBody>
                  <a:tcPr marT="91440" marB="182880" anchor="ctr"/>
                </a:tc>
                <a:tc>
                  <a:txBody>
                    <a:bodyPr/>
                    <a:lstStyle/>
                    <a:p>
                      <a:pPr algn="ctr" fontAlgn="b"/>
                      <a:r>
                        <a:rPr lang="en-US" sz="1600" u="none" strike="noStrike" dirty="0">
                          <a:effectLst/>
                        </a:rPr>
                        <a:t>Representative data</a:t>
                      </a:r>
                      <a:endParaRPr lang="en-US" sz="1600" b="0" i="0" u="none" strike="noStrike" dirty="0">
                        <a:solidFill>
                          <a:srgbClr val="000000"/>
                        </a:solidFill>
                        <a:effectLst/>
                        <a:latin typeface="Calibri" panose="020F0502020204030204" pitchFamily="34" charset="0"/>
                      </a:endParaRPr>
                    </a:p>
                  </a:txBody>
                  <a:tcPr marT="91440" marB="182880" anchor="ctr"/>
                </a:tc>
                <a:tc>
                  <a:txBody>
                    <a:bodyPr/>
                    <a:lstStyle/>
                    <a:p>
                      <a:pPr algn="ctr" fontAlgn="b"/>
                      <a:r>
                        <a:rPr lang="en-US" sz="1600" u="none" strike="noStrike" dirty="0">
                          <a:effectLst/>
                        </a:rPr>
                        <a:t>Recommendations on how to fix a software failure or coding problem</a:t>
                      </a:r>
                      <a:endParaRPr lang="en-US" sz="1600" b="0" i="0" u="none" strike="noStrike" dirty="0">
                        <a:solidFill>
                          <a:srgbClr val="000000"/>
                        </a:solidFill>
                        <a:effectLst/>
                        <a:latin typeface="Calibri" panose="020F0502020204030204" pitchFamily="34" charset="0"/>
                      </a:endParaRPr>
                    </a:p>
                  </a:txBody>
                  <a:tcPr marT="91440" marB="182880" anchor="ctr"/>
                </a:tc>
                <a:extLst>
                  <a:ext uri="{0D108BD9-81ED-4DB2-BD59-A6C34878D82A}">
                    <a16:rowId xmlns:a16="http://schemas.microsoft.com/office/drawing/2014/main" val="27006375"/>
                  </a:ext>
                </a:extLst>
              </a:tr>
              <a:tr h="0">
                <a:tc>
                  <a:txBody>
                    <a:bodyPr/>
                    <a:lstStyle/>
                    <a:p>
                      <a:pPr algn="l" fontAlgn="b"/>
                      <a:r>
                        <a:rPr lang="en-US" sz="1600" b="1" u="none" strike="noStrike" dirty="0">
                          <a:effectLst/>
                        </a:rPr>
                        <a:t>Statistical fault localization </a:t>
                      </a:r>
                      <a:endParaRPr lang="en-US" sz="1600" b="1"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algn="l" fontAlgn="b"/>
                      <a:r>
                        <a:rPr lang="en-US" sz="1600" u="none" strike="noStrike" dirty="0">
                          <a:effectLst/>
                        </a:rPr>
                        <a:t>Tarantula [2008], Enlightened [2018]</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marL="0" marR="0" lvl="0" indent="0" algn="ctr" defTabSz="1219170" rtl="0" eaLnBrk="1" fontAlgn="b" latinLnBrk="0" hangingPunct="1">
                        <a:lnSpc>
                          <a:spcPct val="100000"/>
                        </a:lnSpc>
                        <a:spcBef>
                          <a:spcPts val="0"/>
                        </a:spcBef>
                        <a:spcAft>
                          <a:spcPts val="0"/>
                        </a:spcAft>
                        <a:buClrTx/>
                        <a:buSzTx/>
                        <a:buFontTx/>
                        <a:buNone/>
                        <a:tabLst/>
                        <a:defRPr/>
                      </a:pPr>
                      <a:r>
                        <a:rPr lang="en-US" sz="1600" u="none" strike="noStrike" dirty="0">
                          <a:effectLst/>
                        </a:rPr>
                        <a:t>Reproducible failure</a:t>
                      </a:r>
                    </a:p>
                    <a:p>
                      <a:pPr algn="ctr" fontAlgn="b"/>
                      <a:r>
                        <a:rPr lang="en-US" sz="1600" u="none" strike="noStrike" dirty="0">
                          <a:effectLst/>
                        </a:rPr>
                        <a:t>Balanced unit tests</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tc>
                  <a:txBody>
                    <a:bodyPr/>
                    <a:lstStyle/>
                    <a:p>
                      <a:pPr marL="0" marR="0" lvl="0" indent="0" algn="ctr" defTabSz="1219170" rtl="0" eaLnBrk="1" fontAlgn="b" latinLnBrk="0" hangingPunct="1">
                        <a:lnSpc>
                          <a:spcPct val="100000"/>
                        </a:lnSpc>
                        <a:spcBef>
                          <a:spcPts val="0"/>
                        </a:spcBef>
                        <a:spcAft>
                          <a:spcPts val="0"/>
                        </a:spcAft>
                        <a:buClrTx/>
                        <a:buSzTx/>
                        <a:buFontTx/>
                        <a:buNone/>
                        <a:tabLst/>
                        <a:defRPr/>
                      </a:pPr>
                      <a:r>
                        <a:rPr lang="en-US" sz="1600" u="none" strike="noStrike" dirty="0">
                          <a:effectLst/>
                        </a:rPr>
                        <a:t>List of suspicious source code sorted by participation in failed test executions</a:t>
                      </a:r>
                      <a:endParaRPr lang="en-US" sz="1600" b="0" i="0" u="none" strike="noStrike" dirty="0">
                        <a:solidFill>
                          <a:srgbClr val="000000"/>
                        </a:solidFill>
                        <a:effectLst/>
                        <a:latin typeface="Calibri" panose="020F0502020204030204" pitchFamily="34" charset="0"/>
                      </a:endParaRPr>
                    </a:p>
                  </a:txBody>
                  <a:tcPr marT="91440" marB="182880" anchor="ctr">
                    <a:solidFill>
                      <a:schemeClr val="bg1">
                        <a:lumMod val="95000"/>
                      </a:schemeClr>
                    </a:solidFill>
                  </a:tcPr>
                </a:tc>
                <a:extLst>
                  <a:ext uri="{0D108BD9-81ED-4DB2-BD59-A6C34878D82A}">
                    <a16:rowId xmlns:a16="http://schemas.microsoft.com/office/drawing/2014/main" val="3367176376"/>
                  </a:ext>
                </a:extLst>
              </a:tr>
              <a:tr h="405564">
                <a:tc>
                  <a:txBody>
                    <a:bodyPr/>
                    <a:lstStyle/>
                    <a:p>
                      <a:pPr algn="l" fontAlgn="b"/>
                      <a:r>
                        <a:rPr lang="en-US" sz="1600" b="1" u="none" strike="noStrike" dirty="0">
                          <a:effectLst/>
                        </a:rPr>
                        <a:t>Distributed debugging</a:t>
                      </a:r>
                      <a:endParaRPr lang="en-US" sz="1600" b="1" i="0" u="none" strike="noStrike" dirty="0">
                        <a:solidFill>
                          <a:srgbClr val="000000"/>
                        </a:solidFill>
                        <a:effectLst/>
                        <a:latin typeface="Calibri" panose="020F0502020204030204" pitchFamily="34" charset="0"/>
                      </a:endParaRPr>
                    </a:p>
                  </a:txBody>
                  <a:tcPr marT="91440" marB="182880" anchor="ctr"/>
                </a:tc>
                <a:tc>
                  <a:txBody>
                    <a:bodyPr/>
                    <a:lstStyle/>
                    <a:p>
                      <a:pPr algn="l" fontAlgn="b"/>
                      <a:r>
                        <a:rPr lang="en-US" sz="1600" u="none" strike="noStrike" dirty="0" err="1">
                          <a:effectLst/>
                        </a:rPr>
                        <a:t>CrowdOracles</a:t>
                      </a:r>
                      <a:r>
                        <a:rPr lang="en-US" sz="1600" u="none" strike="noStrike" dirty="0">
                          <a:effectLst/>
                        </a:rPr>
                        <a:t> [2013], </a:t>
                      </a:r>
                    </a:p>
                    <a:p>
                      <a:pPr marL="0" marR="0" lvl="0" indent="0" algn="l" defTabSz="1219170" rtl="0" eaLnBrk="1" fontAlgn="b" latinLnBrk="0" hangingPunct="1">
                        <a:lnSpc>
                          <a:spcPct val="100000"/>
                        </a:lnSpc>
                        <a:spcBef>
                          <a:spcPts val="0"/>
                        </a:spcBef>
                        <a:spcAft>
                          <a:spcPts val="0"/>
                        </a:spcAft>
                        <a:buClrTx/>
                        <a:buSzTx/>
                        <a:buFontTx/>
                        <a:buNone/>
                        <a:tabLst/>
                        <a:defRPr/>
                      </a:pPr>
                      <a:r>
                        <a:rPr lang="en-US" sz="1600" u="none" strike="noStrike" dirty="0">
                          <a:effectLst/>
                        </a:rPr>
                        <a:t>CrowdCode [2014],</a:t>
                      </a:r>
                    </a:p>
                    <a:p>
                      <a:pPr marL="0" marR="0" lvl="0" indent="0" algn="l" defTabSz="1219170" rtl="0" eaLnBrk="1" fontAlgn="b" latinLnBrk="0" hangingPunct="1">
                        <a:lnSpc>
                          <a:spcPct val="100000"/>
                        </a:lnSpc>
                        <a:spcBef>
                          <a:spcPts val="0"/>
                        </a:spcBef>
                        <a:spcAft>
                          <a:spcPts val="0"/>
                        </a:spcAft>
                        <a:buClrTx/>
                        <a:buSzTx/>
                        <a:buFontTx/>
                        <a:buNone/>
                        <a:tabLst/>
                        <a:defRPr/>
                      </a:pPr>
                      <a:r>
                        <a:rPr lang="en-US" sz="1600" u="none" strike="noStrike" dirty="0" err="1">
                          <a:effectLst/>
                        </a:rPr>
                        <a:t>Bugbounties</a:t>
                      </a:r>
                      <a:r>
                        <a:rPr lang="en-US" sz="1600" u="none" strike="noStrike" dirty="0">
                          <a:effectLst/>
                        </a:rPr>
                        <a:t> [2019]</a:t>
                      </a:r>
                    </a:p>
                  </a:txBody>
                  <a:tcPr marT="91440" marB="182880" anchor="ctr"/>
                </a:tc>
                <a:tc>
                  <a:txBody>
                    <a:bodyPr/>
                    <a:lstStyle/>
                    <a:p>
                      <a:pPr algn="ctr" fontAlgn="b"/>
                      <a:r>
                        <a:rPr lang="en-US" sz="1600" u="none" strike="noStrike" dirty="0">
                          <a:effectLst/>
                        </a:rPr>
                        <a:t>Failure description</a:t>
                      </a:r>
                      <a:endParaRPr lang="en-US" sz="1600" b="0" i="0" u="none" strike="noStrike" dirty="0">
                        <a:solidFill>
                          <a:srgbClr val="000000"/>
                        </a:solidFill>
                        <a:effectLst/>
                        <a:latin typeface="Calibri" panose="020F0502020204030204" pitchFamily="34" charset="0"/>
                      </a:endParaRPr>
                    </a:p>
                  </a:txBody>
                  <a:tcPr marT="91440" marB="182880" anchor="ctr"/>
                </a:tc>
                <a:tc>
                  <a:txBody>
                    <a:bodyPr/>
                    <a:lstStyle/>
                    <a:p>
                      <a:pPr algn="ctr" fontAlgn="b"/>
                      <a:r>
                        <a:rPr lang="en-US" sz="1600" u="none" strike="noStrike" dirty="0">
                          <a:effectLst/>
                        </a:rPr>
                        <a:t>A failed test description and the corresponding code to be inspected.</a:t>
                      </a:r>
                      <a:endParaRPr lang="en-US" sz="1600" b="0" i="0" u="none" strike="noStrike" dirty="0">
                        <a:solidFill>
                          <a:srgbClr val="000000"/>
                        </a:solidFill>
                        <a:effectLst/>
                        <a:latin typeface="Calibri" panose="020F0502020204030204" pitchFamily="34" charset="0"/>
                      </a:endParaRPr>
                    </a:p>
                  </a:txBody>
                  <a:tcPr marT="91440" marB="182880" anchor="ctr"/>
                </a:tc>
                <a:extLst>
                  <a:ext uri="{0D108BD9-81ED-4DB2-BD59-A6C34878D82A}">
                    <a16:rowId xmlns:a16="http://schemas.microsoft.com/office/drawing/2014/main" val="2433601601"/>
                  </a:ext>
                </a:extLst>
              </a:tr>
            </a:tbl>
          </a:graphicData>
        </a:graphic>
      </p:graphicFrame>
    </p:spTree>
    <p:extLst>
      <p:ext uri="{BB962C8B-B14F-4D97-AF65-F5344CB8AC3E}">
        <p14:creationId xmlns:p14="http://schemas.microsoft.com/office/powerpoint/2010/main" val="7358223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399F85-0D92-4550-A1C3-32453C7E6509}"/>
              </a:ext>
            </a:extLst>
          </p:cNvPr>
          <p:cNvSpPr>
            <a:spLocks noGrp="1"/>
          </p:cNvSpPr>
          <p:nvPr>
            <p:ph type="body" sz="quarter" idx="13"/>
          </p:nvPr>
        </p:nvSpPr>
        <p:spPr>
          <a:xfrm>
            <a:off x="358774" y="1146121"/>
            <a:ext cx="11528425" cy="3272627"/>
          </a:xfrm>
        </p:spPr>
        <p:txBody>
          <a:bodyPr/>
          <a:lstStyle/>
          <a:p>
            <a:pPr marL="0" indent="0">
              <a:buNone/>
            </a:pPr>
            <a:r>
              <a:rPr lang="en-US" sz="2000" b="1" dirty="0"/>
              <a:t>Human-Aspect</a:t>
            </a:r>
          </a:p>
          <a:p>
            <a:pPr marL="342900" indent="-342900">
              <a:lnSpc>
                <a:spcPct val="150000"/>
              </a:lnSpc>
              <a:buFont typeface="Arial" panose="020B0604020202020204" pitchFamily="34" charset="0"/>
              <a:buChar char="•"/>
            </a:pPr>
            <a:r>
              <a:rPr lang="en-US" sz="2000" dirty="0"/>
              <a:t>There’s no guarantee that a programmer will </a:t>
            </a:r>
            <a:r>
              <a:rPr lang="en-US" sz="2000" u="sng" dirty="0"/>
              <a:t>recognize</a:t>
            </a:r>
            <a:r>
              <a:rPr lang="en-US" sz="2000" dirty="0"/>
              <a:t> a program statement as faulty</a:t>
            </a:r>
          </a:p>
          <a:p>
            <a:pPr marL="342900" indent="-342900">
              <a:lnSpc>
                <a:spcPct val="150000"/>
              </a:lnSpc>
              <a:buFont typeface="Arial" panose="020B0604020202020204" pitchFamily="34" charset="0"/>
              <a:buChar char="•"/>
            </a:pPr>
            <a:r>
              <a:rPr lang="en-US" sz="2000" dirty="0"/>
              <a:t>And no guarantee of </a:t>
            </a:r>
            <a:r>
              <a:rPr lang="en-US" sz="2000" u="sng" dirty="0"/>
              <a:t>how many times </a:t>
            </a:r>
            <a:r>
              <a:rPr lang="en-US" sz="2000" dirty="0"/>
              <a:t>it would take to recognize the fault</a:t>
            </a:r>
          </a:p>
          <a:p>
            <a:pPr>
              <a:lnSpc>
                <a:spcPct val="150000"/>
              </a:lnSpc>
            </a:pPr>
            <a:r>
              <a:rPr lang="en-US" sz="1800" dirty="0"/>
              <a:t> </a:t>
            </a:r>
            <a:r>
              <a:rPr lang="en-US" sz="1800" b="1" dirty="0"/>
              <a:t>[</a:t>
            </a:r>
            <a:r>
              <a:rPr lang="en-US" sz="1800" b="1" dirty="0" err="1"/>
              <a:t>Parnin</a:t>
            </a:r>
            <a:r>
              <a:rPr lang="en-US" sz="1800" b="1" dirty="0"/>
              <a:t> &amp; </a:t>
            </a:r>
            <a:r>
              <a:rPr lang="en-US" sz="1800" b="1" dirty="0" err="1"/>
              <a:t>Orso</a:t>
            </a:r>
            <a:r>
              <a:rPr lang="en-US" sz="1800" b="1" dirty="0"/>
              <a:t> 2011] </a:t>
            </a:r>
            <a:r>
              <a:rPr lang="en-US" sz="1800" dirty="0"/>
              <a:t>Are automated debugging techniques actually helping programmers?, ISSTA, 2011</a:t>
            </a:r>
          </a:p>
          <a:p>
            <a:endParaRPr lang="en-US" sz="2000" dirty="0"/>
          </a:p>
          <a:p>
            <a:pPr marL="342900" indent="-342900">
              <a:buFont typeface="Arial" panose="020B0604020202020204" pitchFamily="34" charset="0"/>
              <a:buChar char="•"/>
            </a:pPr>
            <a:endParaRPr lang="en-US" sz="2000" dirty="0"/>
          </a:p>
        </p:txBody>
      </p:sp>
      <p:sp>
        <p:nvSpPr>
          <p:cNvPr id="2" name="Title 1">
            <a:extLst>
              <a:ext uri="{FF2B5EF4-FFF2-40B4-BE49-F238E27FC236}">
                <a16:creationId xmlns:a16="http://schemas.microsoft.com/office/drawing/2014/main" id="{C68F9246-2BA4-4F93-9ED2-2B3882F61328}"/>
              </a:ext>
            </a:extLst>
          </p:cNvPr>
          <p:cNvSpPr>
            <a:spLocks noGrp="1"/>
          </p:cNvSpPr>
          <p:nvPr>
            <p:ph type="title"/>
          </p:nvPr>
        </p:nvSpPr>
        <p:spPr/>
        <p:txBody>
          <a:bodyPr/>
          <a:lstStyle/>
          <a:p>
            <a:r>
              <a:rPr lang="en-US" dirty="0"/>
              <a:t>The Imperfect Fault Understanding Phenomenon</a:t>
            </a:r>
          </a:p>
        </p:txBody>
      </p:sp>
      <p:sp>
        <p:nvSpPr>
          <p:cNvPr id="8" name="TextBox 7">
            <a:extLst>
              <a:ext uri="{FF2B5EF4-FFF2-40B4-BE49-F238E27FC236}">
                <a16:creationId xmlns:a16="http://schemas.microsoft.com/office/drawing/2014/main" id="{AC266219-BF4A-4C49-9239-EC0015407434}"/>
              </a:ext>
            </a:extLst>
          </p:cNvPr>
          <p:cNvSpPr txBox="1"/>
          <p:nvPr/>
        </p:nvSpPr>
        <p:spPr bwMode="gray">
          <a:xfrm>
            <a:off x="358774" y="3975399"/>
            <a:ext cx="11778222" cy="2252283"/>
          </a:xfrm>
          <a:prstGeom prst="rect">
            <a:avLst/>
          </a:prstGeom>
          <a:noFill/>
        </p:spPr>
        <p:txBody>
          <a:bodyPr wrap="square">
            <a:spAutoFit/>
          </a:bodyPr>
          <a:lstStyle/>
          <a:p>
            <a:pPr>
              <a:lnSpc>
                <a:spcPct val="150000"/>
              </a:lnSpc>
            </a:pPr>
            <a:r>
              <a:rPr lang="en-US" sz="2000" b="1" dirty="0"/>
              <a:t>Tool-Aspect</a:t>
            </a:r>
            <a:endParaRPr lang="en-US" sz="2000" dirty="0"/>
          </a:p>
          <a:p>
            <a:pPr marL="342900" indent="-342900">
              <a:lnSpc>
                <a:spcPct val="150000"/>
              </a:lnSpc>
              <a:buFont typeface="Arial" panose="020B0604020202020204" pitchFamily="34" charset="0"/>
              <a:buChar char="•"/>
            </a:pPr>
            <a:r>
              <a:rPr lang="en-US" sz="2000" dirty="0"/>
              <a:t>There is uncertainty  in the </a:t>
            </a:r>
            <a:r>
              <a:rPr lang="en-US" sz="2000" u="sng" dirty="0"/>
              <a:t>effectiveness</a:t>
            </a:r>
            <a:r>
              <a:rPr lang="en-US" sz="2000" dirty="0"/>
              <a:t> of fault localization techniques across projects</a:t>
            </a:r>
          </a:p>
          <a:p>
            <a:pPr marL="342900" indent="-342900">
              <a:lnSpc>
                <a:spcPct val="150000"/>
              </a:lnSpc>
              <a:buFont typeface="Arial" panose="020B0604020202020204" pitchFamily="34" charset="0"/>
              <a:buChar char="•"/>
            </a:pPr>
            <a:r>
              <a:rPr lang="en-US" sz="2000" dirty="0"/>
              <a:t>And no self-evident and general </a:t>
            </a:r>
            <a:r>
              <a:rPr lang="en-US" sz="2000" u="sng" dirty="0"/>
              <a:t>source code factors </a:t>
            </a:r>
            <a:r>
              <a:rPr lang="en-US" sz="2000" dirty="0"/>
              <a:t>that predict this effectiveness</a:t>
            </a:r>
          </a:p>
          <a:p>
            <a:pPr>
              <a:lnSpc>
                <a:spcPct val="150000"/>
              </a:lnSpc>
            </a:pPr>
            <a:r>
              <a:rPr lang="en-US" b="1" dirty="0"/>
              <a:t> [</a:t>
            </a:r>
            <a:r>
              <a:rPr lang="en-US" b="1" dirty="0" err="1"/>
              <a:t>Golagha</a:t>
            </a:r>
            <a:r>
              <a:rPr lang="en-US" b="1" dirty="0"/>
              <a:t>, </a:t>
            </a:r>
            <a:r>
              <a:rPr lang="en-US" b="1" dirty="0" err="1"/>
              <a:t>Pretschner</a:t>
            </a:r>
            <a:r>
              <a:rPr lang="en-US" b="1" dirty="0"/>
              <a:t> &amp; Briand 2020] </a:t>
            </a:r>
            <a:r>
              <a:rPr lang="en-US" dirty="0"/>
              <a:t>Can We Predict the Quality of Spectrum-based Fault Localization?, ICST, 2020</a:t>
            </a:r>
          </a:p>
        </p:txBody>
      </p:sp>
    </p:spTree>
    <p:extLst>
      <p:ext uri="{BB962C8B-B14F-4D97-AF65-F5344CB8AC3E}">
        <p14:creationId xmlns:p14="http://schemas.microsoft.com/office/powerpoint/2010/main" val="1787657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AC61E5-0FA8-4869-AB03-9AD2CEFB03CC}"/>
              </a:ext>
            </a:extLst>
          </p:cNvPr>
          <p:cNvSpPr>
            <a:spLocks noGrp="1"/>
          </p:cNvSpPr>
          <p:nvPr>
            <p:ph type="title"/>
          </p:nvPr>
        </p:nvSpPr>
        <p:spPr>
          <a:xfrm>
            <a:off x="229794" y="187426"/>
            <a:ext cx="9509010" cy="530127"/>
          </a:xfrm>
        </p:spPr>
        <p:txBody>
          <a:bodyPr/>
          <a:lstStyle/>
          <a:p>
            <a:r>
              <a:rPr lang="en-US" sz="2500" dirty="0"/>
              <a:t>Why is Imperfect Fault Understanding </a:t>
            </a:r>
            <a:r>
              <a:rPr lang="en-US" sz="2500" b="1" dirty="0"/>
              <a:t>not accidental</a:t>
            </a:r>
            <a:r>
              <a:rPr lang="en-US" sz="2500" dirty="0"/>
              <a:t>?</a:t>
            </a:r>
          </a:p>
        </p:txBody>
      </p:sp>
      <p:sp>
        <p:nvSpPr>
          <p:cNvPr id="4" name="Text Placeholder 3">
            <a:extLst>
              <a:ext uri="{FF2B5EF4-FFF2-40B4-BE49-F238E27FC236}">
                <a16:creationId xmlns:a16="http://schemas.microsoft.com/office/drawing/2014/main" id="{149AB14C-62EB-42B2-934B-4859FAF1B4C1}"/>
              </a:ext>
            </a:extLst>
          </p:cNvPr>
          <p:cNvSpPr>
            <a:spLocks noGrp="1"/>
          </p:cNvSpPr>
          <p:nvPr>
            <p:ph type="body" sz="quarter" idx="13"/>
          </p:nvPr>
        </p:nvSpPr>
        <p:spPr>
          <a:xfrm>
            <a:off x="478369" y="881648"/>
            <a:ext cx="11474450" cy="3072636"/>
          </a:xfrm>
          <a:prstGeom prst="rect">
            <a:avLst/>
          </a:prstGeom>
        </p:spPr>
        <p:txBody>
          <a:bodyPr wrap="square">
            <a:spAutoFit/>
          </a:bodyPr>
          <a:lstStyle/>
          <a:p>
            <a:pPr lvl="0">
              <a:lnSpc>
                <a:spcPct val="150000"/>
              </a:lnSpc>
              <a:defRPr/>
            </a:pPr>
            <a:r>
              <a:rPr lang="en-US" sz="1800" b="1" dirty="0"/>
              <a:t>Human-limitations </a:t>
            </a:r>
            <a:r>
              <a:rPr lang="en-US" sz="1800" dirty="0"/>
              <a:t>(cognitive biases and heuristics</a:t>
            </a:r>
            <a:r>
              <a:rPr lang="en-US" sz="1800" b="1" dirty="0"/>
              <a:t> </a:t>
            </a:r>
            <a:r>
              <a:rPr lang="en-US" sz="1800" dirty="0"/>
              <a:t>[</a:t>
            </a:r>
            <a:r>
              <a:rPr lang="en-US" sz="1800" dirty="0" err="1"/>
              <a:t>Gigerenzer</a:t>
            </a:r>
            <a:r>
              <a:rPr lang="en-US" sz="1800" dirty="0"/>
              <a:t> et al. 2011])</a:t>
            </a:r>
            <a:endParaRPr lang="en-US" sz="1800" b="1" dirty="0"/>
          </a:p>
          <a:p>
            <a:pPr marL="342900" lvl="0" indent="-342900">
              <a:lnSpc>
                <a:spcPct val="100000"/>
              </a:lnSpc>
              <a:buFont typeface="+mj-lt"/>
              <a:buAutoNum type="arabicPeriod"/>
              <a:defRPr/>
            </a:pPr>
            <a:r>
              <a:rPr lang="en-US" sz="1800" u="sng" dirty="0"/>
              <a:t>are drawn to details that confirm their existing beliefs</a:t>
            </a:r>
          </a:p>
          <a:p>
            <a:pPr marL="342900" lvl="0" indent="-342900">
              <a:lnSpc>
                <a:spcPct val="100000"/>
              </a:lnSpc>
              <a:buFont typeface="+mj-lt"/>
              <a:buAutoNum type="arabicPeriod"/>
              <a:defRPr/>
            </a:pPr>
            <a:r>
              <a:rPr lang="en-US" sz="1800" dirty="0"/>
              <a:t>favor simple-looking options over complex and ambiguous options</a:t>
            </a:r>
          </a:p>
          <a:p>
            <a:pPr marL="342900" lvl="0" indent="-342900">
              <a:lnSpc>
                <a:spcPct val="100000"/>
              </a:lnSpc>
              <a:buFont typeface="+mj-lt"/>
              <a:buAutoNum type="arabicPeriod"/>
              <a:defRPr/>
            </a:pPr>
            <a:r>
              <a:rPr lang="en-US" sz="1800" dirty="0"/>
              <a:t>store memories differently based on how we experience them</a:t>
            </a:r>
          </a:p>
          <a:p>
            <a:pPr marL="342900" lvl="0" indent="-342900">
              <a:lnSpc>
                <a:spcPct val="100000"/>
              </a:lnSpc>
              <a:buFont typeface="+mj-lt"/>
              <a:buAutoNum type="arabicPeriod"/>
              <a:defRPr/>
            </a:pPr>
            <a:r>
              <a:rPr lang="en-US" sz="1800" u="sng" dirty="0"/>
              <a:t>think they know what another person was thinking</a:t>
            </a:r>
          </a:p>
          <a:p>
            <a:pPr marL="342900" indent="-342900">
              <a:lnSpc>
                <a:spcPct val="100000"/>
              </a:lnSpc>
              <a:buFont typeface="+mj-lt"/>
              <a:buAutoNum type="arabicPeriod"/>
            </a:pPr>
            <a:r>
              <a:rPr lang="en-US" sz="1800" dirty="0"/>
              <a:t>project their current mindset and assumptions onto past and future</a:t>
            </a:r>
          </a:p>
          <a:p>
            <a:pPr marL="342900" indent="-342900">
              <a:lnSpc>
                <a:spcPct val="100000"/>
              </a:lnSpc>
              <a:buFont typeface="+mj-lt"/>
              <a:buAutoNum type="arabicPeriod"/>
            </a:pPr>
            <a:r>
              <a:rPr lang="en-US" sz="1800" dirty="0"/>
              <a:t>fill in characteristics from stereotypes, generalities, and prior histories</a:t>
            </a:r>
          </a:p>
          <a:p>
            <a:pPr marL="342900" indent="-342900">
              <a:lnSpc>
                <a:spcPct val="100000"/>
              </a:lnSpc>
              <a:buFont typeface="+mj-lt"/>
              <a:buAutoNum type="arabicPeriod"/>
            </a:pPr>
            <a:r>
              <a:rPr lang="en-US" sz="1800" dirty="0"/>
              <a:t>find stories and patterns even in sparse data</a:t>
            </a:r>
          </a:p>
        </p:txBody>
      </p:sp>
      <p:sp>
        <p:nvSpPr>
          <p:cNvPr id="7" name="Text Placeholder 3">
            <a:extLst>
              <a:ext uri="{FF2B5EF4-FFF2-40B4-BE49-F238E27FC236}">
                <a16:creationId xmlns:a16="http://schemas.microsoft.com/office/drawing/2014/main" id="{0D4D3D80-459E-47AA-B496-6A9E3568C13B}"/>
              </a:ext>
            </a:extLst>
          </p:cNvPr>
          <p:cNvSpPr txBox="1">
            <a:spLocks/>
          </p:cNvSpPr>
          <p:nvPr/>
        </p:nvSpPr>
        <p:spPr bwMode="gray">
          <a:xfrm>
            <a:off x="478369" y="3981364"/>
            <a:ext cx="11474450" cy="1933863"/>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50000"/>
              </a:lnSpc>
              <a:defRPr/>
            </a:pPr>
            <a:r>
              <a:rPr lang="en-US" sz="1800" b="1" dirty="0"/>
              <a:t>Tool-limitations </a:t>
            </a:r>
            <a:r>
              <a:rPr lang="en-US" sz="1800" dirty="0"/>
              <a:t>[</a:t>
            </a:r>
            <a:r>
              <a:rPr lang="en-US" sz="1800" dirty="0" err="1"/>
              <a:t>Golagha</a:t>
            </a:r>
            <a:r>
              <a:rPr lang="en-US" sz="1800" dirty="0"/>
              <a:t>, </a:t>
            </a:r>
            <a:r>
              <a:rPr lang="en-US" sz="1800" dirty="0" err="1"/>
              <a:t>Pretschner</a:t>
            </a:r>
            <a:r>
              <a:rPr lang="en-US" sz="1800" dirty="0"/>
              <a:t> &amp; Briand 2020] </a:t>
            </a:r>
            <a:endParaRPr lang="en-US" sz="1800" b="1" dirty="0"/>
          </a:p>
          <a:p>
            <a:pPr marL="342900" indent="-342900">
              <a:lnSpc>
                <a:spcPct val="100000"/>
              </a:lnSpc>
              <a:buFont typeface="+mj-lt"/>
              <a:buAutoNum type="arabicPeriod"/>
              <a:defRPr/>
            </a:pPr>
            <a:r>
              <a:rPr lang="en-US" sz="1800" dirty="0"/>
              <a:t>Quality of unit tests</a:t>
            </a:r>
          </a:p>
          <a:p>
            <a:pPr marL="342900" indent="-342900">
              <a:lnSpc>
                <a:spcPct val="100000"/>
              </a:lnSpc>
              <a:buFont typeface="+mj-lt"/>
              <a:buAutoNum type="arabicPeriod"/>
              <a:defRPr/>
            </a:pPr>
            <a:r>
              <a:rPr lang="en-US" sz="1800" dirty="0"/>
              <a:t>Coverage of unit tests</a:t>
            </a:r>
          </a:p>
          <a:p>
            <a:pPr marL="342900" indent="-342900">
              <a:lnSpc>
                <a:spcPct val="100000"/>
              </a:lnSpc>
              <a:buFont typeface="+mj-lt"/>
              <a:buAutoNum type="arabicPeriod"/>
              <a:defRPr/>
            </a:pPr>
            <a:r>
              <a:rPr lang="en-US" sz="1800" dirty="0"/>
              <a:t>Imbalance in the unit test coverage</a:t>
            </a:r>
          </a:p>
          <a:p>
            <a:pPr marL="342900" indent="-342900">
              <a:lnSpc>
                <a:spcPct val="100000"/>
              </a:lnSpc>
              <a:buFont typeface="+mj-lt"/>
              <a:buAutoNum type="arabicPeriod"/>
              <a:defRPr/>
            </a:pPr>
            <a:r>
              <a:rPr lang="en-US" sz="1800" dirty="0"/>
              <a:t>Complexity of the call-graph (Node degree, Diameter, Coupling )</a:t>
            </a:r>
          </a:p>
        </p:txBody>
      </p:sp>
      <p:sp>
        <p:nvSpPr>
          <p:cNvPr id="2" name="TextBox 1">
            <a:extLst>
              <a:ext uri="{FF2B5EF4-FFF2-40B4-BE49-F238E27FC236}">
                <a16:creationId xmlns:a16="http://schemas.microsoft.com/office/drawing/2014/main" id="{D63FAB52-6188-41CB-8F4F-3804D35F7167}"/>
              </a:ext>
            </a:extLst>
          </p:cNvPr>
          <p:cNvSpPr txBox="1"/>
          <p:nvPr/>
        </p:nvSpPr>
        <p:spPr bwMode="gray">
          <a:xfrm>
            <a:off x="9490326" y="1782651"/>
            <a:ext cx="2462493" cy="3950095"/>
          </a:xfrm>
          <a:prstGeom prst="rect">
            <a:avLst/>
          </a:prstGeom>
          <a:solidFill>
            <a:schemeClr val="accent3">
              <a:lumMod val="20000"/>
              <a:lumOff val="80000"/>
            </a:schemeClr>
          </a:solidFill>
        </p:spPr>
        <p:txBody>
          <a:bodyPr wrap="square" lIns="182880" tIns="91440" rIns="182880" bIns="91440" rtlCol="0">
            <a:noAutofit/>
          </a:bodyPr>
          <a:lstStyle/>
          <a:p>
            <a:pPr algn="ctr">
              <a:spcBef>
                <a:spcPts val="300"/>
              </a:spcBef>
              <a:spcAft>
                <a:spcPts val="300"/>
              </a:spcAft>
              <a:buClr>
                <a:schemeClr val="accent1"/>
              </a:buClr>
              <a:buSzPct val="90000"/>
            </a:pPr>
            <a:r>
              <a:rPr lang="en-US" b="1" dirty="0"/>
              <a:t>The 4 Essential Difficulties of Software</a:t>
            </a:r>
          </a:p>
          <a:p>
            <a:pPr algn="ctr">
              <a:spcBef>
                <a:spcPts val="300"/>
              </a:spcBef>
              <a:spcAft>
                <a:spcPts val="300"/>
              </a:spcAft>
              <a:buClr>
                <a:schemeClr val="accent1"/>
              </a:buClr>
              <a:buSzPct val="90000"/>
            </a:pPr>
            <a:r>
              <a:rPr lang="en-US" dirty="0"/>
              <a:t>[Brooks 1987]</a:t>
            </a:r>
          </a:p>
          <a:p>
            <a:pPr algn="ctr">
              <a:spcBef>
                <a:spcPts val="300"/>
              </a:spcBef>
              <a:spcAft>
                <a:spcPts val="300"/>
              </a:spcAft>
              <a:buClr>
                <a:schemeClr val="accent1"/>
              </a:buClr>
              <a:buSzPct val="90000"/>
            </a:pPr>
            <a:endParaRPr lang="en-US" dirty="0"/>
          </a:p>
          <a:p>
            <a:pPr algn="ctr">
              <a:lnSpc>
                <a:spcPct val="150000"/>
              </a:lnSpc>
              <a:spcBef>
                <a:spcPts val="300"/>
              </a:spcBef>
              <a:spcAft>
                <a:spcPts val="300"/>
              </a:spcAft>
              <a:buClr>
                <a:schemeClr val="accent1"/>
              </a:buClr>
              <a:buSzPct val="90000"/>
            </a:pPr>
            <a:r>
              <a:rPr lang="en-US" dirty="0"/>
              <a:t>Complexity</a:t>
            </a:r>
          </a:p>
          <a:p>
            <a:pPr algn="ctr">
              <a:lnSpc>
                <a:spcPct val="150000"/>
              </a:lnSpc>
              <a:spcBef>
                <a:spcPts val="300"/>
              </a:spcBef>
              <a:spcAft>
                <a:spcPts val="300"/>
              </a:spcAft>
              <a:buClr>
                <a:schemeClr val="accent1"/>
              </a:buClr>
              <a:buSzPct val="90000"/>
            </a:pPr>
            <a:r>
              <a:rPr lang="en-US" dirty="0"/>
              <a:t>Conformity</a:t>
            </a:r>
          </a:p>
          <a:p>
            <a:pPr algn="ctr">
              <a:lnSpc>
                <a:spcPct val="150000"/>
              </a:lnSpc>
              <a:spcBef>
                <a:spcPts val="300"/>
              </a:spcBef>
              <a:spcAft>
                <a:spcPts val="300"/>
              </a:spcAft>
              <a:buClr>
                <a:schemeClr val="accent1"/>
              </a:buClr>
              <a:buSzPct val="90000"/>
            </a:pPr>
            <a:r>
              <a:rPr lang="en-US" dirty="0"/>
              <a:t>Changeability</a:t>
            </a:r>
          </a:p>
          <a:p>
            <a:pPr algn="ctr">
              <a:lnSpc>
                <a:spcPct val="150000"/>
              </a:lnSpc>
              <a:spcBef>
                <a:spcPts val="300"/>
              </a:spcBef>
              <a:spcAft>
                <a:spcPts val="300"/>
              </a:spcAft>
              <a:buClr>
                <a:schemeClr val="accent1"/>
              </a:buClr>
              <a:buSzPct val="90000"/>
            </a:pPr>
            <a:r>
              <a:rPr lang="en-US" dirty="0"/>
              <a:t>Invisibility</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a:p>
            <a:pPr marL="182563" indent="-182563">
              <a:spcBef>
                <a:spcPts val="300"/>
              </a:spcBef>
              <a:spcAft>
                <a:spcPts val="300"/>
              </a:spcAft>
              <a:buClr>
                <a:schemeClr val="accent1"/>
              </a:buClr>
              <a:buSzPct val="90000"/>
              <a:buFont typeface="Arial" panose="020B0604020202020204" pitchFamily="34" charset="0"/>
              <a:buChar char="■"/>
            </a:pPr>
            <a:endParaRPr lang="en-US" sz="1400" dirty="0" err="1"/>
          </a:p>
        </p:txBody>
      </p:sp>
      <p:sp>
        <p:nvSpPr>
          <p:cNvPr id="9" name="TextBox 8">
            <a:extLst>
              <a:ext uri="{FF2B5EF4-FFF2-40B4-BE49-F238E27FC236}">
                <a16:creationId xmlns:a16="http://schemas.microsoft.com/office/drawing/2014/main" id="{4237513A-3BB8-4CA4-B4C6-953E17B2932A}"/>
              </a:ext>
            </a:extLst>
          </p:cNvPr>
          <p:cNvSpPr txBox="1"/>
          <p:nvPr/>
        </p:nvSpPr>
        <p:spPr bwMode="gray">
          <a:xfrm>
            <a:off x="-39758" y="6138892"/>
            <a:ext cx="10962137" cy="684803"/>
          </a:xfrm>
          <a:prstGeom prst="rect">
            <a:avLst/>
          </a:prstGeom>
          <a:noFill/>
        </p:spPr>
        <p:txBody>
          <a:bodyPr wrap="square">
            <a:spAutoFit/>
          </a:bodyPr>
          <a:lstStyle/>
          <a:p>
            <a:pPr>
              <a:spcBef>
                <a:spcPts val="300"/>
              </a:spcBef>
              <a:spcAft>
                <a:spcPts val="300"/>
              </a:spcAft>
              <a:buClr>
                <a:schemeClr val="accent1"/>
              </a:buClr>
              <a:buSzPct val="90000"/>
            </a:pPr>
            <a:r>
              <a:rPr lang="en-US" sz="1200" dirty="0"/>
              <a:t>[Brooks 1987] No-Silver Bullet: Essence and Accident in Software Engineering, Computer 20(4)</a:t>
            </a:r>
          </a:p>
          <a:p>
            <a:r>
              <a:rPr lang="en-US" sz="1200" dirty="0"/>
              <a:t>[</a:t>
            </a:r>
            <a:r>
              <a:rPr lang="en-US" sz="1200" dirty="0" err="1"/>
              <a:t>Gigerenzer</a:t>
            </a:r>
            <a:r>
              <a:rPr lang="en-US" sz="1200" dirty="0"/>
              <a:t>, </a:t>
            </a:r>
            <a:r>
              <a:rPr lang="en-US" sz="1200" dirty="0" err="1"/>
              <a:t>Hertwig</a:t>
            </a:r>
            <a:r>
              <a:rPr lang="en-US" sz="1200" dirty="0"/>
              <a:t> &amp; </a:t>
            </a:r>
            <a:r>
              <a:rPr lang="en-US" sz="1200" dirty="0" err="1"/>
              <a:t>Pachur</a:t>
            </a:r>
            <a:r>
              <a:rPr lang="en-US" sz="1200" dirty="0"/>
              <a:t> 2011] Heuristics: The foundations of adaptive behavior. Oxford University Press</a:t>
            </a:r>
          </a:p>
          <a:p>
            <a:pPr algn="l"/>
            <a:r>
              <a:rPr lang="en-US" sz="1200" dirty="0"/>
              <a:t>[</a:t>
            </a:r>
            <a:r>
              <a:rPr lang="en-US" sz="1200" dirty="0" err="1"/>
              <a:t>Golagha</a:t>
            </a:r>
            <a:r>
              <a:rPr lang="en-US" sz="1200" dirty="0"/>
              <a:t>, </a:t>
            </a:r>
            <a:r>
              <a:rPr lang="en-US" sz="1200" dirty="0" err="1"/>
              <a:t>Pretschner</a:t>
            </a:r>
            <a:r>
              <a:rPr lang="en-US" sz="1200" dirty="0"/>
              <a:t> &amp; Briand 2020] Can We Predict the Quality of Spectrum-based Fault Localization?, ICST</a:t>
            </a:r>
          </a:p>
        </p:txBody>
      </p:sp>
    </p:spTree>
    <p:extLst>
      <p:ext uri="{BB962C8B-B14F-4D97-AF65-F5344CB8AC3E}">
        <p14:creationId xmlns:p14="http://schemas.microsoft.com/office/powerpoint/2010/main" val="3730065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B894F-B659-417C-8986-04EDAD23DB8B}"/>
              </a:ext>
            </a:extLst>
          </p:cNvPr>
          <p:cNvSpPr>
            <a:spLocks noGrp="1"/>
          </p:cNvSpPr>
          <p:nvPr>
            <p:ph type="body" sz="quarter" idx="13"/>
          </p:nvPr>
        </p:nvSpPr>
        <p:spPr>
          <a:xfrm>
            <a:off x="478368" y="1282046"/>
            <a:ext cx="11013415" cy="3490314"/>
          </a:xfrm>
        </p:spPr>
        <p:txBody>
          <a:bodyPr/>
          <a:lstStyle/>
          <a:p>
            <a:pPr>
              <a:lnSpc>
                <a:spcPct val="200000"/>
              </a:lnSpc>
            </a:pPr>
            <a:r>
              <a:rPr lang="en-US" dirty="0"/>
              <a:t> Fault Understanding consists of </a:t>
            </a:r>
          </a:p>
          <a:p>
            <a:pPr marL="457200" indent="-457200">
              <a:lnSpc>
                <a:spcPct val="200000"/>
              </a:lnSpc>
              <a:buAutoNum type="arabicParenBoth"/>
            </a:pPr>
            <a:r>
              <a:rPr lang="en-US" dirty="0"/>
              <a:t>the correct identification of the </a:t>
            </a:r>
            <a:r>
              <a:rPr lang="en-US" u="sng" dirty="0"/>
              <a:t>program statement </a:t>
            </a:r>
            <a:r>
              <a:rPr lang="en-US" dirty="0"/>
              <a:t>that contains the code problem (bug) that is related to a given failure </a:t>
            </a:r>
          </a:p>
          <a:p>
            <a:pPr marL="457200" indent="-457200">
              <a:lnSpc>
                <a:spcPct val="200000"/>
              </a:lnSpc>
              <a:buAutoNum type="arabicParenBoth"/>
            </a:pPr>
            <a:r>
              <a:rPr lang="en-US" dirty="0"/>
              <a:t>an </a:t>
            </a:r>
            <a:r>
              <a:rPr lang="en-US" u="sng" dirty="0"/>
              <a:t>explanation</a:t>
            </a:r>
            <a:r>
              <a:rPr lang="en-US" dirty="0"/>
              <a:t> of how the bug in the program statement contributes to the failure</a:t>
            </a:r>
          </a:p>
          <a:p>
            <a:endParaRPr lang="en-US" dirty="0"/>
          </a:p>
        </p:txBody>
      </p:sp>
      <p:sp>
        <p:nvSpPr>
          <p:cNvPr id="3" name="Title 2">
            <a:extLst>
              <a:ext uri="{FF2B5EF4-FFF2-40B4-BE49-F238E27FC236}">
                <a16:creationId xmlns:a16="http://schemas.microsoft.com/office/drawing/2014/main" id="{F154581C-EA70-416D-A038-734EB78B35AA}"/>
              </a:ext>
            </a:extLst>
          </p:cNvPr>
          <p:cNvSpPr>
            <a:spLocks noGrp="1"/>
          </p:cNvSpPr>
          <p:nvPr>
            <p:ph type="title"/>
          </p:nvPr>
        </p:nvSpPr>
        <p:spPr/>
        <p:txBody>
          <a:bodyPr/>
          <a:lstStyle/>
          <a:p>
            <a:r>
              <a:rPr lang="en-US" dirty="0"/>
              <a:t>Working Definition for Fault Understanding</a:t>
            </a:r>
          </a:p>
        </p:txBody>
      </p:sp>
      <p:sp>
        <p:nvSpPr>
          <p:cNvPr id="5" name="TextBox 4">
            <a:extLst>
              <a:ext uri="{FF2B5EF4-FFF2-40B4-BE49-F238E27FC236}">
                <a16:creationId xmlns:a16="http://schemas.microsoft.com/office/drawing/2014/main" id="{E8E4A2CC-8EFF-425A-8F4B-0BF0FCB8E1DC}"/>
              </a:ext>
            </a:extLst>
          </p:cNvPr>
          <p:cNvSpPr txBox="1"/>
          <p:nvPr/>
        </p:nvSpPr>
        <p:spPr bwMode="gray">
          <a:xfrm>
            <a:off x="905274" y="4204679"/>
            <a:ext cx="9982465" cy="2113784"/>
          </a:xfrm>
          <a:prstGeom prst="rect">
            <a:avLst/>
          </a:prstGeom>
          <a:solidFill>
            <a:schemeClr val="accent3">
              <a:lumMod val="20000"/>
              <a:lumOff val="80000"/>
            </a:schemeClr>
          </a:solidFill>
        </p:spPr>
        <p:txBody>
          <a:bodyPr wrap="square">
            <a:spAutoFit/>
          </a:bodyPr>
          <a:lstStyle/>
          <a:p>
            <a:pPr>
              <a:lnSpc>
                <a:spcPct val="150000"/>
              </a:lnSpc>
            </a:pPr>
            <a:r>
              <a:rPr lang="en-US" b="1" dirty="0"/>
              <a:t>Hence,</a:t>
            </a:r>
          </a:p>
          <a:p>
            <a:pPr>
              <a:lnSpc>
                <a:spcPct val="150000"/>
              </a:lnSpc>
            </a:pPr>
            <a:endParaRPr lang="en-US" dirty="0"/>
          </a:p>
          <a:p>
            <a:pPr>
              <a:lnSpc>
                <a:spcPct val="150000"/>
              </a:lnSpc>
            </a:pPr>
            <a:r>
              <a:rPr lang="en-US" dirty="0"/>
              <a:t>Fault Understanding precedes the systematic and iterative work of debugging, which requires proper scaffolding to reproduce the failure and test alternative fixes.</a:t>
            </a:r>
          </a:p>
          <a:p>
            <a:pPr>
              <a:lnSpc>
                <a:spcPct val="150000"/>
              </a:lnSpc>
            </a:pPr>
            <a:endParaRPr lang="en-US" dirty="0"/>
          </a:p>
        </p:txBody>
      </p:sp>
    </p:spTree>
    <p:extLst>
      <p:ext uri="{BB962C8B-B14F-4D97-AF65-F5344CB8AC3E}">
        <p14:creationId xmlns:p14="http://schemas.microsoft.com/office/powerpoint/2010/main" val="3519401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7617</Words>
  <Application>Microsoft Office PowerPoint</Application>
  <PresentationFormat>Widescreen</PresentationFormat>
  <Paragraphs>999</Paragraphs>
  <Slides>51</Slides>
  <Notes>37</Notes>
  <HiddenSlides>0</HiddenSlides>
  <MMClips>2</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6" baseType="lpstr">
      <vt:lpstr>Arial</vt:lpstr>
      <vt:lpstr>Calibri</vt:lpstr>
      <vt:lpstr>Cambria Math</vt:lpstr>
      <vt:lpstr>Courier New</vt:lpstr>
      <vt:lpstr>Lucida Console</vt:lpstr>
      <vt:lpstr>MinionPro-Regular</vt:lpstr>
      <vt:lpstr>Neo Sans Std</vt:lpstr>
      <vt:lpstr>NimbusRomNo9L-Regu</vt:lpstr>
      <vt:lpstr>NimbusRomNo9L-ReguItal</vt:lpstr>
      <vt:lpstr>Times New Roman</vt:lpstr>
      <vt:lpstr>Verdana</vt:lpstr>
      <vt:lpstr>Wingdings</vt:lpstr>
      <vt:lpstr>HPI PPT-Template</vt:lpstr>
      <vt:lpstr>1_HPI PPT-Template</vt:lpstr>
      <vt:lpstr>Worksheet</vt:lpstr>
      <vt:lpstr>Causal and Sequential Decision Models for Fault Identification</vt:lpstr>
      <vt:lpstr>Once upon a time in the 1940’s</vt:lpstr>
      <vt:lpstr>Debugging is time consuming</vt:lpstr>
      <vt:lpstr>Debugging in the 90s</vt:lpstr>
      <vt:lpstr>Why is debugging so time consuming?</vt:lpstr>
      <vt:lpstr>Debugging techniques</vt:lpstr>
      <vt:lpstr>The Imperfect Fault Understanding Phenomenon</vt:lpstr>
      <vt:lpstr>Why is Imperfect Fault Understanding not accidental?</vt:lpstr>
      <vt:lpstr>Working Definition for Fault Understanding</vt:lpstr>
      <vt:lpstr>Towards Predictable &amp; Actionable Fault Understanding?</vt:lpstr>
      <vt:lpstr>Research Problems</vt:lpstr>
      <vt:lpstr>Experiment design (insight)</vt:lpstr>
      <vt:lpstr>Experiment execution</vt:lpstr>
      <vt:lpstr>PowerPoint Presentation</vt:lpstr>
      <vt:lpstr>What is the granularity of the fault understanding?</vt:lpstr>
      <vt:lpstr>Datasets produced by two Experiments</vt:lpstr>
      <vt:lpstr>Finding predictive factors is a difficult problem</vt:lpstr>
      <vt:lpstr>Correlation analysis</vt:lpstr>
      <vt:lpstr>Spurious correlations with accuracy?</vt:lpstr>
      <vt:lpstr>Simpsom Paradox</vt:lpstr>
      <vt:lpstr>Simpson’s paradox Covid-19 fatality rates</vt:lpstr>
      <vt:lpstr>Towards Causal Mechanisms</vt:lpstr>
      <vt:lpstr>PowerPoint Presentation</vt:lpstr>
      <vt:lpstr>Brute force search does not scale</vt:lpstr>
      <vt:lpstr>Epistemological Challenges</vt:lpstr>
      <vt:lpstr>Overall approach to causal inference</vt:lpstr>
      <vt:lpstr>Overall approach to causal inference methods</vt:lpstr>
      <vt:lpstr>Causal Mechanisms Discovered</vt:lpstr>
      <vt:lpstr>Difficulty x Accuracy</vt:lpstr>
      <vt:lpstr>Task duration across professions</vt:lpstr>
      <vt:lpstr>Gaussian Mixture Model with the Expectation Maximization algorithm</vt:lpstr>
      <vt:lpstr>PowerPoint Presentation</vt:lpstr>
      <vt:lpstr>Effect of duration on score by speed-cluster</vt:lpstr>
      <vt:lpstr>Causal Discovery: Constraint and Score-Based Methods</vt:lpstr>
      <vt:lpstr>Results after conditioning and intervening</vt:lpstr>
      <vt:lpstr>How many feasible interventions?</vt:lpstr>
      <vt:lpstr>Causal Mechanisms in Time:  Sequential Decision Models</vt:lpstr>
      <vt:lpstr>How these causal mechanisms generalize over time?</vt:lpstr>
      <vt:lpstr>Sequential Decision-Making Algorithm</vt:lpstr>
      <vt:lpstr>Confidence-based Utility function</vt:lpstr>
      <vt:lpstr>Difficulty-based Utility function</vt:lpstr>
      <vt:lpstr>Extension to Contextual Bandits</vt:lpstr>
      <vt:lpstr>Thompson Sampling Bernoulli Bandit</vt:lpstr>
      <vt:lpstr>Utility versus Expected Utility Bandit</vt:lpstr>
      <vt:lpstr>Difficulty Utility Convergence</vt:lpstr>
      <vt:lpstr>Convergence by Programming Qualification Score</vt:lpstr>
      <vt:lpstr>RP.3 Impact of Fault Understanding on bug fixing</vt:lpstr>
      <vt:lpstr>Summary of Research Problems</vt:lpstr>
      <vt:lpstr>Summary of Contributions</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Causal Inference Models to Predict Fault Understanding  and  Intervene in Code Inspection Tasks</dc:title>
  <dc:creator>Christian Adriano</dc:creator>
  <cp:lastModifiedBy>Christian Adriano</cp:lastModifiedBy>
  <cp:revision>204</cp:revision>
  <dcterms:created xsi:type="dcterms:W3CDTF">2020-08-06T14:53:32Z</dcterms:created>
  <dcterms:modified xsi:type="dcterms:W3CDTF">2024-11-14T08:44:08Z</dcterms:modified>
</cp:coreProperties>
</file>